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92" r:id="rId3"/>
    <p:sldId id="290" r:id="rId4"/>
    <p:sldId id="299" r:id="rId5"/>
    <p:sldId id="285" r:id="rId6"/>
    <p:sldId id="286" r:id="rId7"/>
    <p:sldId id="287" r:id="rId8"/>
    <p:sldId id="279" r:id="rId9"/>
    <p:sldId id="275" r:id="rId10"/>
    <p:sldId id="273" r:id="rId11"/>
    <p:sldId id="276" r:id="rId12"/>
    <p:sldId id="281" r:id="rId13"/>
    <p:sldId id="300" r:id="rId14"/>
    <p:sldId id="298" r:id="rId15"/>
    <p:sldId id="289" r:id="rId16"/>
  </p:sldIdLst>
  <p:sldSz cx="9144000" cy="6858000" type="screen4x3"/>
  <p:notesSz cx="6877050" cy="9656763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7">
          <p15:clr>
            <a:srgbClr val="A4A3A4"/>
          </p15:clr>
        </p15:guide>
        <p15:guide id="2" pos="2121">
          <p15:clr>
            <a:srgbClr val="A4A3A4"/>
          </p15:clr>
        </p15:guide>
        <p15:guide id="3" orient="horz" pos="3041">
          <p15:clr>
            <a:srgbClr val="A4A3A4"/>
          </p15:clr>
        </p15:guide>
        <p15:guide id="4" pos="216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6600"/>
    <a:srgbClr val="FFCC66"/>
    <a:srgbClr val="FFFF00"/>
    <a:srgbClr val="99FF66"/>
    <a:srgbClr val="00FFCC"/>
    <a:srgbClr val="CCFF99"/>
    <a:srgbClr val="00FF99"/>
    <a:srgbClr val="FF9933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92910" autoAdjust="0"/>
  </p:normalViewPr>
  <p:slideViewPr>
    <p:cSldViewPr>
      <p:cViewPr varScale="1">
        <p:scale>
          <a:sx n="103" d="100"/>
          <a:sy n="103" d="100"/>
        </p:scale>
        <p:origin x="75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-3438" y="-102"/>
      </p:cViewPr>
      <p:guideLst>
        <p:guide orient="horz" pos="3107"/>
        <p:guide pos="2121"/>
        <p:guide orient="horz" pos="3041"/>
        <p:guide pos="2165"/>
      </p:guideLst>
    </p:cSldViewPr>
  </p:notesViewPr>
  <p:gridSpacing cx="90012" cy="90012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v>Velikost podjetja</c:v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868C-4E74-9001-03A1F48F48C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868C-4E74-9001-03A1F48F48C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868C-4E74-9001-03A1F48F48C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868C-4E74-9001-03A1F48F48CE}"/>
              </c:ext>
            </c:extLst>
          </c:dPt>
          <c:dLbls>
            <c:dLbl>
              <c:idx val="0"/>
              <c:layout>
                <c:manualLayout>
                  <c:x val="-0.1918483285187263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lang="en-GB" sz="1197" b="0" i="0" u="none" strike="noStrike" kern="1200" baseline="0" noProof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noProof="0" dirty="0" smtClean="0"/>
                      <a:t>Large companies</a:t>
                    </a:r>
                    <a:r>
                      <a:rPr lang="en-US" noProof="0" dirty="0"/>
                      <a:t>
</a:t>
                    </a:r>
                    <a:r>
                      <a:rPr lang="en-US" noProof="0" dirty="0" smtClean="0"/>
                      <a:t>2 %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GB" sz="1197" b="0" i="0" u="none" strike="noStrike" kern="1200" baseline="0" noProof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10792583932319"/>
                      <c:h val="0.178240009604157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68C-4E74-9001-03A1F48F48CE}"/>
                </c:ext>
              </c:extLst>
            </c:dLbl>
            <c:dLbl>
              <c:idx val="1"/>
              <c:layout>
                <c:manualLayout>
                  <c:x val="-4.7540283906532144E-2"/>
                  <c:y val="-4.1432209107318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lang="en-GB" sz="1197" b="0" i="0" u="none" strike="noStrike" kern="1200" baseline="0" noProof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noProof="0" dirty="0" smtClean="0"/>
                      <a:t>Medium-sized enterprises</a:t>
                    </a:r>
                    <a:r>
                      <a:rPr lang="en-US" noProof="0" dirty="0"/>
                      <a:t>
</a:t>
                    </a:r>
                    <a:r>
                      <a:rPr lang="en-US" noProof="0" dirty="0" smtClean="0"/>
                      <a:t>6 %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GB" sz="1197" b="0" i="0" u="none" strike="noStrike" kern="1200" baseline="0" noProof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33861984020579"/>
                      <c:h val="0.1480743811764517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868C-4E74-9001-03A1F48F48CE}"/>
                </c:ext>
              </c:extLst>
            </c:dLbl>
            <c:dLbl>
              <c:idx val="2"/>
              <c:layout>
                <c:manualLayout>
                  <c:x val="3.5701738719952645E-3"/>
                  <c:y val="8.4960162492369803E-3"/>
                </c:manualLayout>
              </c:layout>
              <c:tx>
                <c:rich>
                  <a:bodyPr/>
                  <a:lstStyle/>
                  <a:p>
                    <a:r>
                      <a:rPr lang="en-US" noProof="0" dirty="0" smtClean="0"/>
                      <a:t>Small enterprises</a:t>
                    </a:r>
                    <a:r>
                      <a:rPr lang="en-US" noProof="0" dirty="0"/>
                      <a:t>
</a:t>
                    </a:r>
                    <a:r>
                      <a:rPr lang="en-US" noProof="0" dirty="0" smtClean="0"/>
                      <a:t>16 %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68C-4E74-9001-03A1F48F48CE}"/>
                </c:ext>
              </c:extLst>
            </c:dLbl>
            <c:dLbl>
              <c:idx val="3"/>
              <c:layout>
                <c:manualLayout>
                  <c:x val="1.9564267741240371E-2"/>
                  <c:y val="8.7567635510038433E-2"/>
                </c:manualLayout>
              </c:layout>
              <c:tx>
                <c:rich>
                  <a:bodyPr/>
                  <a:lstStyle/>
                  <a:p>
                    <a:r>
                      <a:rPr lang="en-US" noProof="0" dirty="0" smtClean="0"/>
                      <a:t>Micro enterprises</a:t>
                    </a:r>
                    <a:r>
                      <a:rPr lang="en-US" noProof="0" dirty="0"/>
                      <a:t>
</a:t>
                    </a:r>
                    <a:r>
                      <a:rPr lang="en-US" noProof="0" dirty="0" smtClean="0"/>
                      <a:t>76 %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271702137828164"/>
                      <c:h val="0.187990781580008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868C-4E74-9001-03A1F48F48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GB" sz="1197" b="0" i="0" u="none" strike="noStrike" kern="1200" baseline="0" noProof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'Podjetja po velikosti'!$B$6:$B$9</c:f>
              <c:strCache>
                <c:ptCount val="4"/>
                <c:pt idx="0">
                  <c:v>Velika podjetja</c:v>
                </c:pt>
                <c:pt idx="1">
                  <c:v>Srednja podjetja</c:v>
                </c:pt>
                <c:pt idx="2">
                  <c:v>Mala podjetja</c:v>
                </c:pt>
                <c:pt idx="3">
                  <c:v>Mikro podjetja</c:v>
                </c:pt>
              </c:strCache>
            </c:strRef>
          </c:cat>
          <c:val>
            <c:numRef>
              <c:f>'Podjetja po velikosti'!$D$6:$D$9</c:f>
              <c:numCache>
                <c:formatCode>General</c:formatCode>
                <c:ptCount val="4"/>
                <c:pt idx="0">
                  <c:v>2</c:v>
                </c:pt>
                <c:pt idx="1">
                  <c:v>15</c:v>
                </c:pt>
                <c:pt idx="2">
                  <c:v>35</c:v>
                </c:pt>
                <c:pt idx="3">
                  <c:v>161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68C-4E74-9001-03A1F48F48CE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 sz="1900" b="1" kern="1200" dirty="0">
                <a:solidFill>
                  <a:srgbClr val="009999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r>
              <a:rPr lang="sl-SI" sz="1900" b="1" kern="1200" dirty="0" err="1" smtClean="0">
                <a:solidFill>
                  <a:srgbClr val="009999"/>
                </a:solidFill>
                <a:latin typeface="Calibri" panose="020F0502020204030204" pitchFamily="34" charset="0"/>
                <a:ea typeface="+mn-ea"/>
                <a:cs typeface="+mn-cs"/>
              </a:rPr>
              <a:t>Number</a:t>
            </a:r>
            <a:r>
              <a:rPr lang="sl-SI" sz="1900" b="1" kern="1200" dirty="0" smtClean="0">
                <a:solidFill>
                  <a:srgbClr val="009999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sl-SI" sz="1900" b="1" kern="1200" dirty="0" err="1" smtClean="0">
                <a:solidFill>
                  <a:srgbClr val="009999"/>
                </a:solidFill>
                <a:latin typeface="Calibri" panose="020F0502020204030204" pitchFamily="34" charset="0"/>
                <a:ea typeface="+mn-ea"/>
                <a:cs typeface="+mn-cs"/>
              </a:rPr>
              <a:t>of</a:t>
            </a:r>
            <a:r>
              <a:rPr lang="sl-SI" sz="1900" b="1" kern="1200" dirty="0" smtClean="0">
                <a:solidFill>
                  <a:srgbClr val="009999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sl-SI" sz="1900" b="1" kern="1200" dirty="0" err="1" smtClean="0">
                <a:solidFill>
                  <a:srgbClr val="009999"/>
                </a:solidFill>
                <a:latin typeface="Calibri" panose="020F0502020204030204" pitchFamily="34" charset="0"/>
                <a:ea typeface="+mn-ea"/>
                <a:cs typeface="+mn-cs"/>
              </a:rPr>
              <a:t>enterprises</a:t>
            </a:r>
            <a:r>
              <a:rPr lang="sl-SI" sz="1900" b="1" kern="1200" dirty="0" smtClean="0">
                <a:solidFill>
                  <a:srgbClr val="009999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sl-SI" sz="1900" b="1" kern="1200" dirty="0" err="1" smtClean="0">
                <a:solidFill>
                  <a:srgbClr val="009999"/>
                </a:solidFill>
                <a:latin typeface="Calibri" panose="020F0502020204030204" pitchFamily="34" charset="0"/>
                <a:ea typeface="+mn-ea"/>
                <a:cs typeface="+mn-cs"/>
              </a:rPr>
              <a:t>by</a:t>
            </a:r>
            <a:r>
              <a:rPr lang="sl-SI" sz="1900" b="1" kern="1200" dirty="0" smtClean="0">
                <a:solidFill>
                  <a:srgbClr val="009999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sl-SI" sz="1900" b="1" kern="1200" dirty="0" err="1" smtClean="0">
                <a:solidFill>
                  <a:srgbClr val="009999"/>
                </a:solidFill>
                <a:latin typeface="Calibri" panose="020F0502020204030204" pitchFamily="34" charset="0"/>
                <a:ea typeface="+mn-ea"/>
                <a:cs typeface="+mn-cs"/>
              </a:rPr>
              <a:t>sector</a:t>
            </a:r>
            <a:r>
              <a:rPr lang="sl-SI" sz="1900" b="1" kern="1200" baseline="0" dirty="0" smtClean="0">
                <a:solidFill>
                  <a:srgbClr val="009999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sl-SI" sz="1900" b="1" kern="1200" baseline="0" dirty="0" err="1" smtClean="0">
                <a:solidFill>
                  <a:srgbClr val="009999"/>
                </a:solidFill>
                <a:latin typeface="Calibri" panose="020F0502020204030204" pitchFamily="34" charset="0"/>
                <a:ea typeface="+mn-ea"/>
                <a:cs typeface="+mn-cs"/>
              </a:rPr>
              <a:t>of</a:t>
            </a:r>
            <a:r>
              <a:rPr lang="sl-SI" sz="1900" b="1" kern="1200" baseline="0" dirty="0" smtClean="0">
                <a:solidFill>
                  <a:srgbClr val="009999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sl-SI" sz="1900" b="1" kern="1200" baseline="0" dirty="0" err="1" smtClean="0">
                <a:solidFill>
                  <a:srgbClr val="009999"/>
                </a:solidFill>
                <a:latin typeface="Calibri" panose="020F0502020204030204" pitchFamily="34" charset="0"/>
                <a:ea typeface="+mn-ea"/>
                <a:cs typeface="+mn-cs"/>
              </a:rPr>
              <a:t>activity</a:t>
            </a:r>
            <a:endParaRPr lang="en-US" sz="1900" b="1" kern="1200" dirty="0">
              <a:solidFill>
                <a:srgbClr val="009999"/>
              </a:solidFill>
              <a:latin typeface="Calibri" panose="020F0502020204030204" pitchFamily="34" charset="0"/>
              <a:ea typeface="+mn-ea"/>
              <a:cs typeface="+mn-cs"/>
            </a:endParaRP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solidFill>
                <a:schemeClr val="bg1"/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  <a:ln>
                <a:solidFill>
                  <a:schemeClr val="bg1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9A12-488F-910D-D5925885CA7F}"/>
              </c:ext>
            </c:extLst>
          </c:dPt>
          <c:dPt>
            <c:idx val="1"/>
            <c:invertIfNegative val="0"/>
            <c:bubble3D val="0"/>
            <c:spPr>
              <a:solidFill>
                <a:srgbClr val="33CCCC"/>
              </a:solidFill>
              <a:ln>
                <a:solidFill>
                  <a:schemeClr val="bg1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9A12-488F-910D-D5925885CA7F}"/>
              </c:ext>
            </c:extLst>
          </c:dPt>
          <c:dPt>
            <c:idx val="2"/>
            <c:invertIfNegative val="0"/>
            <c:bubble3D val="0"/>
            <c:spPr>
              <a:solidFill>
                <a:srgbClr val="00FFCC"/>
              </a:solidFill>
              <a:ln>
                <a:solidFill>
                  <a:schemeClr val="bg1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9A12-488F-910D-D5925885CA7F}"/>
              </c:ext>
            </c:extLst>
          </c:dPt>
          <c:dPt>
            <c:idx val="3"/>
            <c:invertIfNegative val="0"/>
            <c:bubble3D val="0"/>
            <c:spPr>
              <a:solidFill>
                <a:srgbClr val="99FF66"/>
              </a:solidFill>
              <a:ln>
                <a:solidFill>
                  <a:schemeClr val="bg1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9A12-488F-910D-D5925885CA7F}"/>
              </c:ext>
            </c:extLst>
          </c:dPt>
          <c:dPt>
            <c:idx val="4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9-9A12-488F-910D-D5925885CA7F}"/>
              </c:ext>
            </c:extLst>
          </c:dPt>
          <c:dPt>
            <c:idx val="5"/>
            <c:invertIfNegative val="0"/>
            <c:bubble3D val="0"/>
            <c:spPr>
              <a:solidFill>
                <a:srgbClr val="FFCC66"/>
              </a:solidFill>
              <a:ln>
                <a:solidFill>
                  <a:schemeClr val="bg1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B-9A12-488F-910D-D5925885CA7F}"/>
              </c:ext>
            </c:extLst>
          </c:dPt>
          <c:dPt>
            <c:idx val="6"/>
            <c:invertIfNegative val="0"/>
            <c:bubble3D val="0"/>
            <c:spPr>
              <a:solidFill>
                <a:srgbClr val="FF6600"/>
              </a:solidFill>
              <a:ln>
                <a:solidFill>
                  <a:schemeClr val="bg1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D-9A12-488F-910D-D5925885CA7F}"/>
              </c:ext>
            </c:extLst>
          </c:dPt>
          <c:dPt>
            <c:idx val="7"/>
            <c:invertIfNegative val="0"/>
            <c:bubble3D val="0"/>
            <c:spPr>
              <a:solidFill>
                <a:srgbClr val="CC0000"/>
              </a:solidFill>
              <a:ln>
                <a:solidFill>
                  <a:schemeClr val="bg1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F-9A12-488F-910D-D5925885CA7F}"/>
              </c:ext>
            </c:extLst>
          </c:dPt>
          <c:cat>
            <c:strRef>
              <c:f>Sheet1!$A$2:$A$9</c:f>
              <c:strCache>
                <c:ptCount val="8"/>
                <c:pt idx="0">
                  <c:v>C</c:v>
                </c:pt>
                <c:pt idx="1">
                  <c:v>F</c:v>
                </c:pt>
                <c:pt idx="2">
                  <c:v>G</c:v>
                </c:pt>
                <c:pt idx="3">
                  <c:v>H</c:v>
                </c:pt>
                <c:pt idx="4">
                  <c:v>J</c:v>
                </c:pt>
                <c:pt idx="5">
                  <c:v>M</c:v>
                </c:pt>
                <c:pt idx="6">
                  <c:v>P</c:v>
                </c:pt>
                <c:pt idx="7">
                  <c:v>Other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49</c:v>
                </c:pt>
                <c:pt idx="1">
                  <c:v>12</c:v>
                </c:pt>
                <c:pt idx="2">
                  <c:v>47</c:v>
                </c:pt>
                <c:pt idx="3">
                  <c:v>19</c:v>
                </c:pt>
                <c:pt idx="4">
                  <c:v>5</c:v>
                </c:pt>
                <c:pt idx="5">
                  <c:v>31</c:v>
                </c:pt>
                <c:pt idx="6">
                  <c:v>7</c:v>
                </c:pt>
                <c:pt idx="7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A12-488F-910D-D5925885CA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9"/>
        <c:shape val="box"/>
        <c:axId val="217590800"/>
        <c:axId val="217591976"/>
        <c:axId val="0"/>
      </c:bar3DChart>
      <c:catAx>
        <c:axId val="2175908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9999"/>
                </a:solidFill>
              </a:defRPr>
            </a:pPr>
            <a:endParaRPr lang="tr-TR"/>
          </a:p>
        </c:txPr>
        <c:crossAx val="217591976"/>
        <c:crosses val="autoZero"/>
        <c:auto val="1"/>
        <c:lblAlgn val="ctr"/>
        <c:lblOffset val="100"/>
        <c:noMultiLvlLbl val="0"/>
      </c:catAx>
      <c:valAx>
        <c:axId val="2175919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9999"/>
                </a:solidFill>
              </a:defRPr>
            </a:pPr>
            <a:endParaRPr lang="tr-TR"/>
          </a:p>
        </c:txPr>
        <c:crossAx val="2175908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tr-T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0650" cy="4832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 dirty="0"/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3894780" y="1"/>
            <a:ext cx="2980649" cy="4832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183BC5-5CBD-4A3E-A04B-F1ED4C72CE4A}" type="datetimeFigureOut">
              <a:rPr lang="sl-SI" smtClean="0"/>
              <a:pPr/>
              <a:t>17. 10. 2019</a:t>
            </a:fld>
            <a:endParaRPr lang="sl-SI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0" y="9171983"/>
            <a:ext cx="2980650" cy="4832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 dirty="0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94780" y="9171983"/>
            <a:ext cx="2980649" cy="4832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B5A700-2A5B-4006-85F2-E048595EA837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0847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80055" cy="48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5404" y="0"/>
            <a:ext cx="2980055" cy="48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23938" y="723900"/>
            <a:ext cx="4829175" cy="3622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7706" y="4586963"/>
            <a:ext cx="5501640" cy="434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72249"/>
            <a:ext cx="2980055" cy="48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5404" y="9172249"/>
            <a:ext cx="2980055" cy="48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41CA276-986C-4DDF-97C4-DE8DA80303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1303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1CA276-986C-4DDF-97C4-DE8DA80303EC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7271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1CA276-986C-4DDF-97C4-DE8DA80303EC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010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1CA276-986C-4DDF-97C4-DE8DA80303E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292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1CA276-986C-4DDF-97C4-DE8DA80303EC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498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1CA276-986C-4DDF-97C4-DE8DA80303E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609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1CA276-986C-4DDF-97C4-DE8DA80303EC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808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1CA276-986C-4DDF-97C4-DE8DA80303EC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121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1CA276-986C-4DDF-97C4-DE8DA80303EC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984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1CA276-986C-4DDF-97C4-DE8DA80303E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176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1CA276-986C-4DDF-97C4-DE8DA80303EC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380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8E0DFB-4B7B-4888-BEB0-314988A42B14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9FFD6-24EF-4363-BB9C-D5CDF267F0AE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DB32C-62F6-4DCF-A01D-22B15572694E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B5F49-51D4-4F59-8617-4DB88F353A3C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43FF2-2620-4C37-9547-9DF3B3761E6F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8ED87-7FAC-4987-8C56-7F13B0CAF55C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44239-0E73-4B3C-B5B0-7BFB6294507F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3808D-C3D6-4D07-8F4F-FB254685A236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AAB25-C3AC-4DD0-AD4F-C33A8202337F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30C0F-B782-492B-AA9E-23BDE7B788A2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23074-F3A9-409D-A435-5FFB4905B32D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dirty="0" smtClean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7AA97-45AE-40C3-A0E2-D8846BBBCFE0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Kliknite, če želite urediti slog naslova matrice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1E3F6CAC-6A2E-4F95-BBC5-F2E80EDED94C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4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6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.pn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10" Type="http://schemas.openxmlformats.org/officeDocument/2006/relationships/image" Target="../media/image15.jpeg"/><Relationship Id="rId4" Type="http://schemas.openxmlformats.org/officeDocument/2006/relationships/image" Target="../media/image10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1436" y="1029127"/>
            <a:ext cx="8440912" cy="1769789"/>
          </a:xfrm>
          <a:effectLst>
            <a:outerShdw dist="28398" dir="3806097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sl-SI" sz="4000" dirty="0" smtClean="0">
                <a:solidFill>
                  <a:srgbClr val="009999"/>
                </a:solidFill>
                <a:latin typeface="Calibri" pitchFamily="34" charset="0"/>
              </a:rPr>
              <a:t>Poslovno proizvodna Cona Tezno</a:t>
            </a:r>
            <a:br>
              <a:rPr lang="sl-SI" sz="4000" dirty="0" smtClean="0">
                <a:solidFill>
                  <a:srgbClr val="009999"/>
                </a:solidFill>
                <a:latin typeface="Calibri" pitchFamily="34" charset="0"/>
              </a:rPr>
            </a:br>
            <a:r>
              <a:rPr lang="sl-SI" sz="4000" dirty="0" smtClean="0">
                <a:solidFill>
                  <a:srgbClr val="009999"/>
                </a:solidFill>
                <a:latin typeface="Calibri" pitchFamily="34" charset="0"/>
              </a:rPr>
              <a:t>T</a:t>
            </a:r>
            <a:r>
              <a:rPr lang="en-GB" sz="4000" dirty="0" err="1" smtClean="0">
                <a:solidFill>
                  <a:srgbClr val="009999"/>
                </a:solidFill>
                <a:latin typeface="Calibri" pitchFamily="34" charset="0"/>
              </a:rPr>
              <a:t>ezno</a:t>
            </a:r>
            <a:r>
              <a:rPr lang="en-GB" sz="4000" dirty="0" smtClean="0">
                <a:solidFill>
                  <a:srgbClr val="009999"/>
                </a:solidFill>
                <a:latin typeface="Calibri" pitchFamily="34" charset="0"/>
              </a:rPr>
              <a:t> Business Site</a:t>
            </a:r>
            <a:br>
              <a:rPr lang="en-GB" sz="4000" dirty="0" smtClean="0">
                <a:solidFill>
                  <a:srgbClr val="009999"/>
                </a:solidFill>
                <a:latin typeface="Calibri" pitchFamily="34" charset="0"/>
              </a:rPr>
            </a:br>
            <a:r>
              <a:rPr lang="en-GB" sz="4000" dirty="0" smtClean="0">
                <a:solidFill>
                  <a:srgbClr val="009999"/>
                </a:solidFill>
                <a:latin typeface="Calibri" pitchFamily="34" charset="0"/>
              </a:rPr>
              <a:t>Maribor</a:t>
            </a:r>
          </a:p>
        </p:txBody>
      </p:sp>
      <p:sp>
        <p:nvSpPr>
          <p:cNvPr id="717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l-SI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408" y="294477"/>
            <a:ext cx="1059928" cy="49631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7" name="Text Box 7"/>
          <p:cNvSpPr txBox="1">
            <a:spLocks noChangeArrowheads="1"/>
          </p:cNvSpPr>
          <p:nvPr/>
        </p:nvSpPr>
        <p:spPr bwMode="auto">
          <a:xfrm rot="20158023">
            <a:off x="-605528" y="1333827"/>
            <a:ext cx="882015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tx1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4000" b="1" dirty="0" smtClean="0">
                <a:ln w="6600">
                  <a:solidFill>
                    <a:srgbClr val="00999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odoni MT" pitchFamily="18" charset="0"/>
                <a:cs typeface="+mn-cs"/>
              </a:rPr>
              <a:t>Vision</a:t>
            </a:r>
          </a:p>
          <a:p>
            <a:pPr algn="ctr">
              <a:defRPr/>
            </a:pPr>
            <a:r>
              <a:rPr lang="en-GB" sz="4000" b="1" dirty="0" smtClean="0">
                <a:ln w="6600">
                  <a:solidFill>
                    <a:srgbClr val="00999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odoni MT" pitchFamily="18" charset="0"/>
                <a:cs typeface="+mn-cs"/>
              </a:rPr>
              <a:t>EXCELLENT INTERNATIONALLY COMPETITIVE SITE FOR SUCCESSFUL COMPANIES</a:t>
            </a:r>
            <a:endParaRPr lang="en-GB" sz="4000" b="1" dirty="0">
              <a:ln w="6600">
                <a:solidFill>
                  <a:srgbClr val="009999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odoni MT" pitchFamily="18" charset="0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lika 14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897" y="2618892"/>
            <a:ext cx="1800000" cy="1188000"/>
          </a:xfrm>
          <a:prstGeom prst="rect">
            <a:avLst/>
          </a:prstGeom>
        </p:spPr>
      </p:pic>
      <p:pic>
        <p:nvPicPr>
          <p:cNvPr id="16" name="Picture 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63396" y="1381726"/>
            <a:ext cx="1800000" cy="11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oljeZBesedilom 11"/>
          <p:cNvSpPr txBox="1"/>
          <p:nvPr/>
        </p:nvSpPr>
        <p:spPr>
          <a:xfrm>
            <a:off x="383352" y="539332"/>
            <a:ext cx="7069032" cy="369332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Road and utility infrastructure construction in 48 hectares of land …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8760" y="197360"/>
            <a:ext cx="1485900" cy="6953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1217" y="1088688"/>
            <a:ext cx="63033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9999"/>
                </a:solidFill>
                <a:latin typeface="Calibri" panose="020F0502020204030204" pitchFamily="34" charset="0"/>
                <a:cs typeface="+mn-cs"/>
              </a:rPr>
              <a:t>MID-TERM GOAL: activating publicly-owned land for: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GB" b="1" dirty="0" smtClean="0">
                <a:solidFill>
                  <a:srgbClr val="009999"/>
                </a:solidFill>
                <a:latin typeface="Calibri" panose="020F0502020204030204" pitchFamily="34" charset="0"/>
                <a:cs typeface="+mn-cs"/>
              </a:rPr>
              <a:t>50-100 enterprises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GB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approx. 2000 new jobs</a:t>
            </a:r>
            <a:endParaRPr lang="en-GB" b="1" dirty="0" smtClean="0">
              <a:solidFill>
                <a:srgbClr val="009999"/>
              </a:solidFill>
              <a:latin typeface="Calibri" panose="020F0502020204030204" pitchFamily="34" charset="0"/>
              <a:cs typeface="+mn-cs"/>
            </a:endParaRPr>
          </a:p>
          <a:p>
            <a:r>
              <a:rPr lang="en-GB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PRE-REQUISITE: 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GB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Demand for locations: </a:t>
            </a:r>
            <a:r>
              <a:rPr lang="sl-SI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IS </a:t>
            </a:r>
            <a:r>
              <a:rPr lang="en-GB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PRESENT AND GROWING</a:t>
            </a:r>
            <a:endParaRPr lang="en-GB" b="1" dirty="0">
              <a:solidFill>
                <a:srgbClr val="009999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1436" y="2618892"/>
            <a:ext cx="6480864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en-GB" sz="1600" dirty="0" smtClean="0">
                <a:latin typeface="Calibri" pitchFamily="34" charset="0"/>
              </a:rPr>
              <a:t>Road and utility infrastructure construction in B Site (48 hectares)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en-GB" sz="1600" dirty="0" smtClean="0">
                <a:latin typeface="Calibri" pitchFamily="34" charset="0"/>
              </a:rPr>
              <a:t>Connecting Cona Tezno </a:t>
            </a:r>
            <a:r>
              <a:rPr lang="sl-SI" sz="1600" dirty="0" smtClean="0">
                <a:latin typeface="Calibri" pitchFamily="34" charset="0"/>
              </a:rPr>
              <a:t>to</a:t>
            </a:r>
            <a:r>
              <a:rPr lang="en-GB" sz="1600" dirty="0" smtClean="0">
                <a:latin typeface="Calibri" pitchFamily="34" charset="0"/>
              </a:rPr>
              <a:t> the south </a:t>
            </a:r>
            <a:r>
              <a:rPr lang="sl-SI" sz="1600" dirty="0" err="1" smtClean="0">
                <a:latin typeface="Calibri" pitchFamily="34" charset="0"/>
              </a:rPr>
              <a:t>access</a:t>
            </a:r>
            <a:r>
              <a:rPr lang="sl-SI" sz="1600" dirty="0" smtClean="0">
                <a:latin typeface="Calibri" pitchFamily="34" charset="0"/>
              </a:rPr>
              <a:t> </a:t>
            </a:r>
            <a:r>
              <a:rPr lang="en-GB" sz="1600" dirty="0" smtClean="0">
                <a:latin typeface="Calibri" pitchFamily="34" charset="0"/>
              </a:rPr>
              <a:t>road </a:t>
            </a:r>
            <a:r>
              <a:rPr lang="sl-SI" sz="1600" dirty="0" smtClean="0">
                <a:latin typeface="Calibri" pitchFamily="34" charset="0"/>
              </a:rPr>
              <a:t>Ljubljana-</a:t>
            </a:r>
            <a:r>
              <a:rPr lang="en-GB" sz="1600" dirty="0" smtClean="0">
                <a:latin typeface="Calibri" pitchFamily="34" charset="0"/>
              </a:rPr>
              <a:t>Maribor (rail underpass in the western part of the Site)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en-GB" sz="1600" dirty="0" smtClean="0">
                <a:latin typeface="Calibri" pitchFamily="34" charset="0"/>
              </a:rPr>
              <a:t>Modernisation of utility infrastructure and roads in A Site (over 70 years old infrastructure)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en-GB" sz="1600" dirty="0" smtClean="0">
                <a:latin typeface="Calibri" pitchFamily="34" charset="0"/>
              </a:rPr>
              <a:t>Construction of a technology park in cooperation with the University of Maribor (UM), and provision of R&amp;D services by UM to companies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en-GB" sz="1600" dirty="0" smtClean="0">
                <a:latin typeface="Calibri" pitchFamily="34" charset="0"/>
              </a:rPr>
              <a:t>Construction of office-production &amp; warehouse premises for rental in order to accelerate location of incoming companies in the Site (private-public partnership)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en-GB" sz="1600" dirty="0" smtClean="0">
                <a:latin typeface="Calibri" pitchFamily="34" charset="0"/>
              </a:rPr>
              <a:t>Provision of internationally competitive conditions to attract </a:t>
            </a:r>
            <a:r>
              <a:rPr lang="sl-SI" sz="1600" dirty="0" err="1" smtClean="0">
                <a:latin typeface="Calibri" pitchFamily="34" charset="0"/>
              </a:rPr>
              <a:t>incoming</a:t>
            </a:r>
            <a:r>
              <a:rPr lang="en-GB" sz="1600" dirty="0" smtClean="0">
                <a:latin typeface="Calibri" pitchFamily="34" charset="0"/>
              </a:rPr>
              <a:t> companies: land prices, time to obtain building permits, support services in cooperation with national and local authorities.</a:t>
            </a:r>
          </a:p>
        </p:txBody>
      </p:sp>
      <p:pic>
        <p:nvPicPr>
          <p:cNvPr id="19" name="Slika 10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910" y="3863670"/>
            <a:ext cx="1800000" cy="1188000"/>
          </a:xfrm>
          <a:prstGeom prst="rect">
            <a:avLst/>
          </a:prstGeom>
        </p:spPr>
      </p:pic>
      <p:pic>
        <p:nvPicPr>
          <p:cNvPr id="20" name="Slika 4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910" y="5110158"/>
            <a:ext cx="1800000" cy="118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" t="6831"/>
          <a:stretch/>
        </p:blipFill>
        <p:spPr>
          <a:xfrm>
            <a:off x="994935" y="3789048"/>
            <a:ext cx="7177545" cy="27903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oljeZBesedilom 11"/>
          <p:cNvSpPr txBox="1"/>
          <p:nvPr/>
        </p:nvSpPr>
        <p:spPr>
          <a:xfrm>
            <a:off x="383352" y="539332"/>
            <a:ext cx="7069032" cy="369332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… And comprehensive business support for incoming companies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384" y="278580"/>
            <a:ext cx="1485900" cy="6953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41436" y="1219114"/>
            <a:ext cx="8461128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en-GB" sz="1700" dirty="0" smtClean="0">
                <a:latin typeface="Calibri" pitchFamily="34" charset="0"/>
              </a:rPr>
              <a:t>Assistance with seeking business partners in the Site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en-GB" sz="1700" dirty="0" smtClean="0">
                <a:latin typeface="Calibri" pitchFamily="34" charset="0"/>
              </a:rPr>
              <a:t>Establishing contacts with development institutions and organisations, and assistance with accessing </a:t>
            </a:r>
            <a:r>
              <a:rPr lang="sl-SI" sz="1700" dirty="0" err="1" smtClean="0">
                <a:latin typeface="Calibri" pitchFamily="34" charset="0"/>
              </a:rPr>
              <a:t>funds</a:t>
            </a:r>
            <a:r>
              <a:rPr lang="sl-SI" sz="1700" dirty="0" smtClean="0">
                <a:latin typeface="Calibri" pitchFamily="34" charset="0"/>
              </a:rPr>
              <a:t> </a:t>
            </a:r>
            <a:r>
              <a:rPr lang="sl-SI" sz="1700" dirty="0" err="1" smtClean="0">
                <a:latin typeface="Calibri" pitchFamily="34" charset="0"/>
              </a:rPr>
              <a:t>for</a:t>
            </a:r>
            <a:r>
              <a:rPr lang="sl-SI" sz="1700" dirty="0" smtClean="0">
                <a:latin typeface="Calibri" pitchFamily="34" charset="0"/>
              </a:rPr>
              <a:t> </a:t>
            </a:r>
            <a:r>
              <a:rPr lang="en-GB" sz="1700" dirty="0" smtClean="0">
                <a:latin typeface="Calibri" pitchFamily="34" charset="0"/>
              </a:rPr>
              <a:t>development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en-GB" sz="1700" dirty="0" smtClean="0">
                <a:latin typeface="Calibri" pitchFamily="34" charset="0"/>
              </a:rPr>
              <a:t>Expert advice and assistance with locating companies in the Site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en-GB" sz="1700" dirty="0" smtClean="0">
                <a:latin typeface="Calibri" pitchFamily="34" charset="0"/>
              </a:rPr>
              <a:t>Assistance </a:t>
            </a:r>
            <a:r>
              <a:rPr lang="sl-SI" sz="1700" dirty="0" err="1" smtClean="0">
                <a:latin typeface="Calibri" pitchFamily="34" charset="0"/>
              </a:rPr>
              <a:t>with</a:t>
            </a:r>
            <a:r>
              <a:rPr lang="en-GB" sz="1700" dirty="0" smtClean="0">
                <a:latin typeface="Calibri" pitchFamily="34" charset="0"/>
              </a:rPr>
              <a:t> land purchase and constructing office</a:t>
            </a:r>
            <a:r>
              <a:rPr lang="sl-SI" sz="1700" dirty="0" smtClean="0">
                <a:latin typeface="Calibri" pitchFamily="34" charset="0"/>
              </a:rPr>
              <a:t> </a:t>
            </a:r>
            <a:r>
              <a:rPr lang="sl-SI" sz="1700" dirty="0" err="1" smtClean="0">
                <a:latin typeface="Calibri" pitchFamily="34" charset="0"/>
              </a:rPr>
              <a:t>premises</a:t>
            </a:r>
            <a:r>
              <a:rPr lang="en-GB" sz="1700" dirty="0" smtClean="0">
                <a:latin typeface="Calibri" pitchFamily="34" charset="0"/>
              </a:rPr>
              <a:t> and production p</a:t>
            </a:r>
            <a:r>
              <a:rPr lang="sl-SI" sz="1700" dirty="0" err="1" smtClean="0">
                <a:latin typeface="Calibri" pitchFamily="34" charset="0"/>
              </a:rPr>
              <a:t>lants</a:t>
            </a:r>
            <a:endParaRPr lang="en-GB" sz="1700" dirty="0" smtClean="0">
              <a:latin typeface="Calibri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en-GB" sz="1700" dirty="0" smtClean="0">
                <a:latin typeface="Calibri" pitchFamily="34" charset="0"/>
              </a:rPr>
              <a:t>Business and technology consulting and mentoring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en-GB" sz="1700" dirty="0" smtClean="0">
                <a:latin typeface="Calibri" pitchFamily="34" charset="0"/>
              </a:rPr>
              <a:t>Advice and professional assistance with business plans, investment proposals, etc. 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en-GB" sz="1700" dirty="0" smtClean="0">
                <a:latin typeface="Calibri" pitchFamily="34" charset="0"/>
              </a:rPr>
              <a:t>Assistance </a:t>
            </a:r>
            <a:r>
              <a:rPr lang="sl-SI" sz="1700" dirty="0" err="1" smtClean="0">
                <a:latin typeface="Calibri" pitchFamily="34" charset="0"/>
              </a:rPr>
              <a:t>with</a:t>
            </a:r>
            <a:r>
              <a:rPr lang="en-GB" sz="1700" dirty="0" smtClean="0">
                <a:latin typeface="Calibri" pitchFamily="34" charset="0"/>
              </a:rPr>
              <a:t> </a:t>
            </a:r>
            <a:r>
              <a:rPr lang="sl-SI" sz="1700" dirty="0" err="1" smtClean="0">
                <a:latin typeface="Calibri" pitchFamily="34" charset="0"/>
              </a:rPr>
              <a:t>looking</a:t>
            </a:r>
            <a:r>
              <a:rPr lang="sl-SI" sz="1700" dirty="0" smtClean="0">
                <a:latin typeface="Calibri" pitchFamily="34" charset="0"/>
              </a:rPr>
              <a:t> </a:t>
            </a:r>
            <a:r>
              <a:rPr lang="sl-SI" sz="1700" dirty="0" err="1" smtClean="0">
                <a:latin typeface="Calibri" pitchFamily="34" charset="0"/>
              </a:rPr>
              <a:t>for</a:t>
            </a:r>
            <a:r>
              <a:rPr lang="en-GB" sz="1700" dirty="0" smtClean="0">
                <a:latin typeface="Calibri" pitchFamily="34" charset="0"/>
              </a:rPr>
              <a:t> adequate human resources, education &amp; training</a:t>
            </a:r>
            <a:r>
              <a:rPr lang="sl-SI" sz="1700" dirty="0" smtClean="0">
                <a:latin typeface="Calibri" pitchFamily="34" charset="0"/>
              </a:rPr>
              <a:t>,</a:t>
            </a:r>
            <a:r>
              <a:rPr lang="en-GB" sz="1700" dirty="0" smtClean="0">
                <a:latin typeface="Calibri" pitchFamily="34" charset="0"/>
              </a:rPr>
              <a:t> and recruiting.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001" y="2371786"/>
            <a:ext cx="3990401" cy="198094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399" y="1177177"/>
            <a:ext cx="3763556" cy="214747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8807" y="4689168"/>
            <a:ext cx="2088232" cy="1221045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105976" y="3490495"/>
            <a:ext cx="416633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1600" dirty="0" err="1" smtClean="0">
                <a:latin typeface="Calibri" panose="020F0502020204030204" pitchFamily="34" charset="0"/>
              </a:rPr>
              <a:t>Energetska</a:t>
            </a:r>
            <a:r>
              <a:rPr lang="en-GB" sz="1600" dirty="0" smtClean="0">
                <a:latin typeface="Calibri" panose="020F0502020204030204" pitchFamily="34" charset="0"/>
              </a:rPr>
              <a:t> </a:t>
            </a:r>
            <a:r>
              <a:rPr lang="en-GB" sz="1600" dirty="0" err="1" smtClean="0">
                <a:latin typeface="Calibri" panose="020F0502020204030204" pitchFamily="34" charset="0"/>
              </a:rPr>
              <a:t>agencija</a:t>
            </a:r>
            <a:r>
              <a:rPr lang="en-GB" sz="1600" dirty="0" smtClean="0">
                <a:latin typeface="Calibri" panose="020F0502020204030204" pitchFamily="34" charset="0"/>
              </a:rPr>
              <a:t> </a:t>
            </a:r>
            <a:r>
              <a:rPr lang="en-GB" sz="1600" dirty="0" err="1" smtClean="0">
                <a:latin typeface="Calibri" panose="020F0502020204030204" pitchFamily="34" charset="0"/>
              </a:rPr>
              <a:t>za</a:t>
            </a:r>
            <a:r>
              <a:rPr lang="en-GB" sz="1600" dirty="0" smtClean="0">
                <a:latin typeface="Calibri" panose="020F0502020204030204" pitchFamily="34" charset="0"/>
              </a:rPr>
              <a:t> </a:t>
            </a:r>
            <a:r>
              <a:rPr lang="en-GB" sz="1600" dirty="0" err="1" smtClean="0">
                <a:latin typeface="Calibri" panose="020F0502020204030204" pitchFamily="34" charset="0"/>
              </a:rPr>
              <a:t>Podravje</a:t>
            </a:r>
            <a:endParaRPr lang="en-GB" sz="1600" dirty="0" smtClean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1600" dirty="0" smtClean="0">
                <a:latin typeface="Calibri" panose="020F0502020204030204" pitchFamily="34" charset="0"/>
              </a:rPr>
              <a:t>European Mobility Week, September 2014</a:t>
            </a:r>
          </a:p>
          <a:p>
            <a:r>
              <a:rPr lang="en-GB" sz="1600" dirty="0" smtClean="0">
                <a:latin typeface="Calibri" panose="020F0502020204030204" pitchFamily="34" charset="0"/>
              </a:rPr>
              <a:t> -    Involve – EU-funded project</a:t>
            </a:r>
          </a:p>
          <a:p>
            <a:r>
              <a:rPr lang="en-GB" sz="1600" dirty="0" smtClean="0">
                <a:latin typeface="Calibri" panose="020F0502020204030204" pitchFamily="34" charset="0"/>
              </a:rPr>
              <a:t> -    4 charging stations, 2 electric bicycles</a:t>
            </a:r>
          </a:p>
          <a:p>
            <a:endParaRPr lang="en-GB" sz="1600" dirty="0" smtClean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1600" dirty="0" smtClean="0">
                <a:latin typeface="Calibri" panose="020F0502020204030204" pitchFamily="34" charset="0"/>
              </a:rPr>
              <a:t>4 solar power plants</a:t>
            </a:r>
          </a:p>
          <a:p>
            <a:endParaRPr lang="en-GB" sz="1600" dirty="0" smtClean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1600" dirty="0" smtClean="0">
                <a:latin typeface="Calibri" panose="020F0502020204030204" pitchFamily="34" charset="0"/>
              </a:rPr>
              <a:t>Replaced lighting bodies</a:t>
            </a:r>
          </a:p>
        </p:txBody>
      </p:sp>
      <p:sp>
        <p:nvSpPr>
          <p:cNvPr id="8" name="Pravokotnik 7"/>
          <p:cNvSpPr/>
          <p:nvPr/>
        </p:nvSpPr>
        <p:spPr>
          <a:xfrm>
            <a:off x="4139952" y="107097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dirty="0" smtClean="0">
                <a:latin typeface="Calibri" panose="020F0502020204030204" pitchFamily="34" charset="0"/>
              </a:rPr>
              <a:t>… The aim is to increase energy supply security, to reduce energy costs in </a:t>
            </a:r>
            <a:r>
              <a:rPr lang="en-GB" sz="1600" dirty="0" err="1" smtClean="0">
                <a:latin typeface="Calibri" panose="020F0502020204030204" pitchFamily="34" charset="0"/>
              </a:rPr>
              <a:t>ZPPCT‘s</a:t>
            </a:r>
            <a:r>
              <a:rPr lang="en-GB" sz="1600" dirty="0" smtClean="0">
                <a:latin typeface="Calibri" panose="020F0502020204030204" pitchFamily="34" charset="0"/>
              </a:rPr>
              <a:t> final customers, and to increase the competitiveness of the Slovenian economy …</a:t>
            </a:r>
            <a:endParaRPr lang="en-GB" sz="1600" dirty="0">
              <a:latin typeface="Calibri" panose="020F0502020204030204" pitchFamily="34" charset="0"/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180" y="4879333"/>
            <a:ext cx="1690160" cy="1216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oljeZBesedilom 9"/>
          <p:cNvSpPr txBox="1"/>
          <p:nvPr/>
        </p:nvSpPr>
        <p:spPr>
          <a:xfrm>
            <a:off x="295818" y="304153"/>
            <a:ext cx="7029049" cy="369332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EE – Energy efficiency and RES – Renewable energy sources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2384" y="196014"/>
            <a:ext cx="1574227" cy="736658"/>
          </a:xfrm>
          <a:prstGeom prst="rect">
            <a:avLst/>
          </a:prstGeom>
        </p:spPr>
      </p:pic>
      <p:pic>
        <p:nvPicPr>
          <p:cNvPr id="12" name="Slika 11" descr="Lavaluks2.jpg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76559" y="4689168"/>
            <a:ext cx="20880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360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industrijska pešpo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05566" y="1140009"/>
            <a:ext cx="1473002" cy="1964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b="14218"/>
          <a:stretch>
            <a:fillRect/>
          </a:stretch>
        </p:blipFill>
        <p:spPr bwMode="auto">
          <a:xfrm rot="5400000">
            <a:off x="-521635" y="2094301"/>
            <a:ext cx="3312930" cy="2019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 descr="C:\Users\idah\Desktop\SLIKE\rovi\DSC04576.JPG"/>
          <p:cNvPicPr>
            <a:picLocks noChangeAspect="1" noChangeArrowheads="1"/>
          </p:cNvPicPr>
          <p:nvPr/>
        </p:nvPicPr>
        <p:blipFill>
          <a:blip r:embed="rId4" cstate="print"/>
          <a:srcRect r="11231"/>
          <a:stretch>
            <a:fillRect/>
          </a:stretch>
        </p:blipFill>
        <p:spPr bwMode="auto">
          <a:xfrm>
            <a:off x="3926660" y="3158964"/>
            <a:ext cx="1152271" cy="1730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 descr="C:\Users\idah\Desktop\SLIKE\rovi\DSC04577.JPG"/>
          <p:cNvPicPr>
            <a:picLocks noChangeAspect="1" noChangeArrowheads="1"/>
          </p:cNvPicPr>
          <p:nvPr/>
        </p:nvPicPr>
        <p:blipFill>
          <a:blip r:embed="rId5" cstate="print"/>
          <a:srcRect b="-344"/>
          <a:stretch>
            <a:fillRect/>
          </a:stretch>
        </p:blipFill>
        <p:spPr bwMode="auto">
          <a:xfrm>
            <a:off x="185684" y="5313381"/>
            <a:ext cx="1530904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C:\Users\idah\Desktop\SLIKE\rovi\DSC04578.JPG"/>
          <p:cNvPicPr>
            <a:picLocks noChangeAspect="1" noChangeArrowheads="1"/>
          </p:cNvPicPr>
          <p:nvPr/>
        </p:nvPicPr>
        <p:blipFill>
          <a:blip r:embed="rId6" cstate="print"/>
          <a:srcRect r="10904"/>
          <a:stretch>
            <a:fillRect/>
          </a:stretch>
        </p:blipFill>
        <p:spPr bwMode="auto">
          <a:xfrm>
            <a:off x="2438543" y="1145177"/>
            <a:ext cx="1244002" cy="1861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3" descr="C:\Users\idah\Desktop\SLIKE\rovi\DSC0457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08322" y="1119742"/>
            <a:ext cx="1131590" cy="1508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Ograda vsebine 2"/>
          <p:cNvSpPr txBox="1">
            <a:spLocks/>
          </p:cNvSpPr>
          <p:nvPr/>
        </p:nvSpPr>
        <p:spPr>
          <a:xfrm>
            <a:off x="1961652" y="3613362"/>
            <a:ext cx="2066460" cy="1310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cs typeface="+mn-cs"/>
              </a:rPr>
              <a:t>Underground tunnels built</a:t>
            </a:r>
            <a:br>
              <a:rPr kumimoji="0" lang="en-GB" sz="1200" b="0" i="0" u="none" strike="noStrike" kern="1200" cap="none" spc="0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cs typeface="+mn-cs"/>
              </a:rPr>
            </a:br>
            <a:r>
              <a:rPr kumimoji="0" lang="en-GB" sz="1200" b="0" i="0" u="none" strike="noStrike" kern="1200" cap="none" spc="0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cs typeface="+mn-cs"/>
              </a:rPr>
              <a:t> in 1943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cs typeface="+mn-cs"/>
              </a:rPr>
              <a:t>Area of 8,512 </a:t>
            </a:r>
            <a:r>
              <a:rPr kumimoji="0" lang="en-GB" sz="1200" b="0" i="0" u="none" strike="noStrike" kern="1200" cap="none" spc="0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cs typeface="+mn-cs"/>
              </a:rPr>
              <a:t>m</a:t>
            </a:r>
            <a:r>
              <a:rPr kumimoji="0" lang="en-GB" sz="1200" b="0" i="0" u="none" strike="noStrike" kern="1200" cap="none" spc="0" normalizeH="0" baseline="3000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cs typeface="+mn-cs"/>
              </a:rPr>
              <a:t>2</a:t>
            </a:r>
            <a:r>
              <a:rPr kumimoji="0" lang="en-GB" sz="1200" b="0" i="0" u="none" strike="noStrike" kern="1200" cap="none" spc="0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cs typeface="+mn-cs"/>
              </a:rPr>
              <a:t> </a:t>
            </a:r>
            <a:br>
              <a:rPr kumimoji="0" lang="en-GB" sz="1200" b="0" i="0" u="none" strike="noStrike" kern="1200" cap="none" spc="0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cs typeface="+mn-cs"/>
              </a:rPr>
            </a:br>
            <a:r>
              <a:rPr kumimoji="0" lang="en-GB" sz="1200" b="0" i="0" u="none" strike="noStrike" kern="1200" cap="none" spc="0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cs typeface="+mn-cs"/>
              </a:rPr>
              <a:t>Depth of 15 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cs typeface="+mn-cs"/>
              </a:rPr>
              <a:t>3.5 km of network preserved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cs typeface="+mn-cs"/>
              </a:rPr>
              <a:t>1 entrance</a:t>
            </a:r>
          </a:p>
        </p:txBody>
      </p:sp>
      <p:pic>
        <p:nvPicPr>
          <p:cNvPr id="13" name="Picture 2" descr="http://kudborza.si/wp-content/gallery/testna-galerija/wasistmaribor-utrinki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158" y="5299576"/>
            <a:ext cx="3411340" cy="117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571" y="1140009"/>
            <a:ext cx="1797172" cy="2396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Pravokotnik 14"/>
          <p:cNvSpPr/>
          <p:nvPr/>
        </p:nvSpPr>
        <p:spPr>
          <a:xfrm>
            <a:off x="5373316" y="4108415"/>
            <a:ext cx="362860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 smtClean="0">
                <a:latin typeface="Calibri Light" panose="020F0302020204030204" pitchFamily="34" charset="0"/>
              </a:rPr>
              <a:t>Origins of the factory date back to the time of World War II, when the Germans needed a safe and suitable location for aircraft parts manufacturing. Construction works began on 25 July 1941</a:t>
            </a:r>
            <a:r>
              <a:rPr lang="en-GB" sz="1100" dirty="0" smtClean="0"/>
              <a:t>.</a:t>
            </a:r>
            <a:endParaRPr lang="en-GB" sz="1100" dirty="0" smtClean="0">
              <a:latin typeface="Calibri Light" panose="020F0302020204030204" pitchFamily="34" charset="0"/>
            </a:endParaRPr>
          </a:p>
          <a:p>
            <a:r>
              <a:rPr lang="en-GB" sz="1100" dirty="0" smtClean="0">
                <a:latin typeface="Calibri Light" panose="020F0302020204030204" pitchFamily="34" charset="0"/>
              </a:rPr>
              <a:t>After the war, the Federal Ministry of Industry decided to switch the company from the aircraft production into automotive industry. As at 31 December 1946, the Government of Yugoslavia adopted a document renaming the factory of aircraft parts into Tovarna avtomobilov Maribor Tezno - TAM. </a:t>
            </a:r>
            <a:r>
              <a:rPr lang="en-GB" sz="1100" b="1" dirty="0" smtClean="0">
                <a:latin typeface="Calibri Light" panose="020F0302020204030204" pitchFamily="34" charset="0"/>
              </a:rPr>
              <a:t>TAM eventually became the largest truck and bus producer in Yugoslavia. </a:t>
            </a:r>
            <a:r>
              <a:rPr lang="en-GB" sz="1100" dirty="0" smtClean="0">
                <a:latin typeface="Calibri Light" panose="020F0302020204030204" pitchFamily="34" charset="0"/>
              </a:rPr>
              <a:t>In 1961, the factory was renamed into </a:t>
            </a:r>
            <a:r>
              <a:rPr lang="en-GB" sz="1100" i="1" dirty="0" smtClean="0">
                <a:latin typeface="Calibri Light" panose="020F0302020204030204" pitchFamily="34" charset="0"/>
              </a:rPr>
              <a:t>Tovarno avtomobilov in motorjev Maribor</a:t>
            </a:r>
            <a:r>
              <a:rPr lang="en-GB" sz="1100" dirty="0" smtClean="0">
                <a:latin typeface="Calibri Light" panose="020F0302020204030204" pitchFamily="34" charset="0"/>
              </a:rPr>
              <a:t>. In </a:t>
            </a:r>
            <a:r>
              <a:rPr lang="en-GB" sz="1100" b="1" dirty="0" smtClean="0">
                <a:latin typeface="Calibri Light" panose="020F0302020204030204" pitchFamily="34" charset="0"/>
              </a:rPr>
              <a:t>1986, the 200,000</a:t>
            </a:r>
            <a:r>
              <a:rPr lang="en-GB" sz="1100" b="1" baseline="30000" dirty="0" smtClean="0">
                <a:latin typeface="Calibri Light" panose="020F0302020204030204" pitchFamily="34" charset="0"/>
              </a:rPr>
              <a:t>th</a:t>
            </a:r>
            <a:r>
              <a:rPr lang="en-GB" sz="1100" b="1" dirty="0" smtClean="0">
                <a:latin typeface="Calibri Light" panose="020F0302020204030204" pitchFamily="34" charset="0"/>
              </a:rPr>
              <a:t> vehicle was produced in TAM, and  the factory employed 8175 employees.</a:t>
            </a:r>
            <a:endParaRPr lang="en-GB" sz="1100" dirty="0">
              <a:latin typeface="Calibri Light" panose="020F0302020204030204" pitchFamily="34" charset="0"/>
            </a:endParaRPr>
          </a:p>
        </p:txBody>
      </p:sp>
      <p:sp>
        <p:nvSpPr>
          <p:cNvPr id="16" name="PoljeZBesedilom 11"/>
          <p:cNvSpPr txBox="1"/>
          <p:nvPr/>
        </p:nvSpPr>
        <p:spPr>
          <a:xfrm>
            <a:off x="383352" y="539332"/>
            <a:ext cx="7069032" cy="369332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Industrial heritage is a tourist attraction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7" name="Slika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1176" y="206152"/>
            <a:ext cx="1485900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455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jeZBesedilom 7"/>
          <p:cNvSpPr txBox="1"/>
          <p:nvPr/>
        </p:nvSpPr>
        <p:spPr>
          <a:xfrm>
            <a:off x="161412" y="465120"/>
            <a:ext cx="3981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 smtClean="0">
              <a:solidFill>
                <a:schemeClr val="bg1"/>
              </a:solidFill>
              <a:latin typeface="Bodoni MT" pitchFamily="18" charset="0"/>
            </a:endParaRPr>
          </a:p>
          <a:p>
            <a:endParaRPr lang="sl-SI" dirty="0" smtClean="0">
              <a:latin typeface="Bodoni MT" pitchFamily="18" charset="0"/>
            </a:endParaRPr>
          </a:p>
          <a:p>
            <a:endParaRPr lang="sl-SI" dirty="0">
              <a:latin typeface="Bodoni MT" pitchFamily="18" charset="0"/>
            </a:endParaRPr>
          </a:p>
        </p:txBody>
      </p:sp>
      <p:pic>
        <p:nvPicPr>
          <p:cNvPr id="30722" name="Slika 2" descr="http://images.qr.net/jA3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416" y="463112"/>
            <a:ext cx="814392" cy="814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oljeZBesedilom 8"/>
          <p:cNvSpPr txBox="1"/>
          <p:nvPr/>
        </p:nvSpPr>
        <p:spPr>
          <a:xfrm>
            <a:off x="5202084" y="6219372"/>
            <a:ext cx="3960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9999"/>
                </a:solidFill>
                <a:latin typeface="Calibri" panose="020F0502020204030204" pitchFamily="34" charset="0"/>
              </a:rPr>
              <a:t>THANK YOU FOR YOUR ATTENTION</a:t>
            </a:r>
            <a:r>
              <a:rPr lang="sl-SI" sz="2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9999"/>
                </a:solidFill>
                <a:latin typeface="Calibri" panose="020F0502020204030204" pitchFamily="34" charset="0"/>
              </a:rPr>
              <a:t>!</a:t>
            </a:r>
            <a:endParaRPr lang="sl-SI" sz="2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9999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PoljeZBesedilom 11"/>
          <p:cNvSpPr txBox="1"/>
          <p:nvPr/>
        </p:nvSpPr>
        <p:spPr>
          <a:xfrm>
            <a:off x="2321700" y="4126024"/>
            <a:ext cx="50887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Zavod Poslovno proizvodna Cona Tezno</a:t>
            </a:r>
          </a:p>
          <a:p>
            <a:pPr algn="ctr"/>
            <a:r>
              <a:rPr lang="sl-SI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Cesta k Tamu 27, Maribor</a:t>
            </a:r>
          </a:p>
          <a:p>
            <a:pPr algn="ctr"/>
            <a:r>
              <a:rPr lang="sl-SI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Phone: +386 (0)2 46 01 300</a:t>
            </a:r>
          </a:p>
          <a:p>
            <a:pPr algn="ctr"/>
            <a:r>
              <a:rPr lang="sl-SI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E-mail: info@conatezno.si</a:t>
            </a:r>
          </a:p>
          <a:p>
            <a:pPr algn="ctr"/>
            <a:r>
              <a:rPr lang="sl-SI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Website: www.conatezno.si</a:t>
            </a:r>
          </a:p>
          <a:p>
            <a:pPr algn="ctr"/>
            <a:endParaRPr lang="sl-SI" dirty="0">
              <a:solidFill>
                <a:srgbClr val="009999"/>
              </a:solidFill>
              <a:latin typeface="+mn-lt"/>
            </a:endParaRP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432" y="458604"/>
            <a:ext cx="1059928" cy="49631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341436" y="1404788"/>
            <a:ext cx="6030804" cy="369332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108 hectares of building land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341436" y="3318440"/>
            <a:ext cx="6030804" cy="369332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193</a:t>
            </a:r>
            <a:r>
              <a:rPr lang="en-GB" dirty="0" smtClean="0">
                <a:solidFill>
                  <a:schemeClr val="bg1"/>
                </a:solidFill>
              </a:rPr>
              <a:t> companies, 36</a:t>
            </a:r>
            <a:r>
              <a:rPr lang="sl-SI" dirty="0" smtClean="0">
                <a:solidFill>
                  <a:schemeClr val="bg1"/>
                </a:solidFill>
              </a:rPr>
              <a:t>02</a:t>
            </a:r>
            <a:r>
              <a:rPr lang="en-GB" dirty="0" smtClean="0">
                <a:solidFill>
                  <a:schemeClr val="bg1"/>
                </a:solidFill>
              </a:rPr>
              <a:t> jobs</a:t>
            </a:r>
            <a:endParaRPr lang="en-GB" dirty="0">
              <a:solidFill>
                <a:schemeClr val="bg1"/>
              </a:solidFill>
            </a:endParaRPr>
          </a:p>
        </p:txBody>
      </p:sp>
      <p:graphicFrame>
        <p:nvGraphicFramePr>
          <p:cNvPr id="7" name="Označba mesta vsebine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207212"/>
              </p:ext>
            </p:extLst>
          </p:nvPr>
        </p:nvGraphicFramePr>
        <p:xfrm>
          <a:off x="611472" y="3703678"/>
          <a:ext cx="4770636" cy="2991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PoljeZBesedilom 7"/>
          <p:cNvSpPr txBox="1"/>
          <p:nvPr/>
        </p:nvSpPr>
        <p:spPr>
          <a:xfrm>
            <a:off x="2141676" y="2409036"/>
            <a:ext cx="4230564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solidFill>
                  <a:schemeClr val="bg1"/>
                </a:solidFill>
              </a:rPr>
              <a:t>A-Site: 60 hectares, B-Site: 48 hectares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84" y="193625"/>
            <a:ext cx="1485900" cy="695325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222" y="3879060"/>
            <a:ext cx="3309488" cy="2495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Skupina 11"/>
          <p:cNvGrpSpPr/>
          <p:nvPr/>
        </p:nvGrpSpPr>
        <p:grpSpPr>
          <a:xfrm>
            <a:off x="6466271" y="1527154"/>
            <a:ext cx="2346439" cy="2176524"/>
            <a:chOff x="2362200" y="1772816"/>
            <a:chExt cx="4419600" cy="3908820"/>
          </a:xfrm>
        </p:grpSpPr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772816"/>
              <a:ext cx="4419600" cy="3908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4725144"/>
              <a:ext cx="817563" cy="669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341436" y="608796"/>
            <a:ext cx="693092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00" b="1" dirty="0" smtClean="0">
                <a:solidFill>
                  <a:srgbClr val="009999"/>
                </a:solidFill>
                <a:latin typeface="Calibri" panose="020F0502020204030204" pitchFamily="34" charset="0"/>
                <a:cs typeface="+mn-cs"/>
              </a:rPr>
              <a:t>It is still enough space with us</a:t>
            </a:r>
            <a:r>
              <a:rPr lang="sl-SI" sz="1900" b="1" dirty="0" smtClean="0">
                <a:solidFill>
                  <a:srgbClr val="009999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en-GB" sz="1900" b="1" dirty="0">
                <a:solidFill>
                  <a:srgbClr val="009999"/>
                </a:solidFill>
                <a:latin typeface="Calibri" panose="020F0502020204030204" pitchFamily="34" charset="0"/>
              </a:rPr>
              <a:t>for entrepreneurial </a:t>
            </a:r>
            <a:r>
              <a:rPr lang="en-GB" sz="19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initiatives</a:t>
            </a:r>
            <a:r>
              <a:rPr lang="en-GB" sz="1900" b="1" dirty="0" smtClean="0">
                <a:solidFill>
                  <a:srgbClr val="009999"/>
                </a:solidFill>
                <a:latin typeface="Calibri" panose="020F0502020204030204" pitchFamily="34" charset="0"/>
                <a:cs typeface="+mn-cs"/>
              </a:rPr>
              <a:t>!</a:t>
            </a:r>
            <a:endParaRPr lang="en-GB" sz="1900" b="1" dirty="0">
              <a:solidFill>
                <a:srgbClr val="009999"/>
              </a:solidFill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644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/>
          <p:cNvSpPr txBox="1">
            <a:spLocks noGrp="1"/>
          </p:cNvSpPr>
          <p:nvPr>
            <p:ph type="title"/>
          </p:nvPr>
        </p:nvSpPr>
        <p:spPr>
          <a:xfrm>
            <a:off x="394188" y="458604"/>
            <a:ext cx="6455112" cy="369332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1800" dirty="0" smtClean="0">
                <a:solidFill>
                  <a:schemeClr val="bg1"/>
                </a:solidFill>
              </a:rPr>
              <a:t>Excellent location and accessibility</a:t>
            </a:r>
            <a:endParaRPr lang="en-GB" sz="1800" dirty="0">
              <a:solidFill>
                <a:schemeClr val="bg1"/>
              </a:solidFill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688" y="213339"/>
            <a:ext cx="1485900" cy="69532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1" t="38651" r="26572" b="12401"/>
          <a:stretch/>
        </p:blipFill>
        <p:spPr bwMode="auto">
          <a:xfrm>
            <a:off x="376603" y="1448736"/>
            <a:ext cx="8444273" cy="459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1661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jeZBesedilom 7"/>
          <p:cNvSpPr txBox="1"/>
          <p:nvPr/>
        </p:nvSpPr>
        <p:spPr>
          <a:xfrm>
            <a:off x="251424" y="356103"/>
            <a:ext cx="7110948" cy="369332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r>
              <a:rPr lang="en-GB" smtClean="0">
                <a:solidFill>
                  <a:schemeClr val="bg1"/>
                </a:solidFill>
              </a:rPr>
              <a:t>Sectors of activity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PoljeZBesedilom 8"/>
          <p:cNvSpPr txBox="1"/>
          <p:nvPr/>
        </p:nvSpPr>
        <p:spPr>
          <a:xfrm>
            <a:off x="242632" y="5779201"/>
            <a:ext cx="8731164" cy="800219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r>
              <a:rPr lang="sl-SI" u="sng" dirty="0" smtClean="0">
                <a:solidFill>
                  <a:schemeClr val="bg1"/>
                </a:solidFill>
                <a:latin typeface="+mj-lt"/>
              </a:rPr>
              <a:t>Legend</a:t>
            </a:r>
            <a:r>
              <a:rPr lang="en-GB" dirty="0" smtClean="0">
                <a:solidFill>
                  <a:schemeClr val="bg1"/>
                </a:solidFill>
                <a:latin typeface="+mj-lt"/>
              </a:rPr>
              <a:t>:</a:t>
            </a:r>
            <a:r>
              <a:rPr lang="sl-SI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sl-SI" sz="1400" spc="-50" dirty="0" smtClean="0">
                <a:solidFill>
                  <a:schemeClr val="bg1"/>
                </a:solidFill>
                <a:latin typeface="Calibri" panose="020F0502020204030204" pitchFamily="34" charset="0"/>
              </a:rPr>
              <a:t>C </a:t>
            </a:r>
            <a:r>
              <a:rPr lang="sl-SI" sz="1400" spc="-50" dirty="0">
                <a:solidFill>
                  <a:schemeClr val="bg1"/>
                </a:solidFill>
                <a:latin typeface="Calibri" panose="020F0502020204030204" pitchFamily="34" charset="0"/>
              </a:rPr>
              <a:t>– </a:t>
            </a:r>
            <a:r>
              <a:rPr lang="sl-SI" sz="1400" spc="-5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Manufacturing</a:t>
            </a:r>
            <a:r>
              <a:rPr lang="sl-SI" sz="1400" spc="-50" dirty="0" smtClean="0">
                <a:solidFill>
                  <a:schemeClr val="bg1"/>
                </a:solidFill>
                <a:latin typeface="Calibri" panose="020F0502020204030204" pitchFamily="34" charset="0"/>
              </a:rPr>
              <a:t>; </a:t>
            </a:r>
            <a:r>
              <a:rPr lang="sl-SI" sz="1400" spc="-50" dirty="0">
                <a:solidFill>
                  <a:schemeClr val="bg1"/>
                </a:solidFill>
                <a:latin typeface="Calibri" panose="020F0502020204030204" pitchFamily="34" charset="0"/>
              </a:rPr>
              <a:t>F – </a:t>
            </a:r>
            <a:r>
              <a:rPr lang="sl-SI" sz="1400" spc="-5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Construction</a:t>
            </a:r>
            <a:r>
              <a:rPr lang="sl-SI" sz="1400" spc="-50" dirty="0" smtClean="0">
                <a:solidFill>
                  <a:schemeClr val="bg1"/>
                </a:solidFill>
                <a:latin typeface="Calibri" panose="020F0502020204030204" pitchFamily="34" charset="0"/>
              </a:rPr>
              <a:t>; </a:t>
            </a:r>
            <a:r>
              <a:rPr lang="sl-SI" sz="1400" spc="-50" dirty="0">
                <a:solidFill>
                  <a:schemeClr val="bg1"/>
                </a:solidFill>
                <a:latin typeface="Calibri" panose="020F0502020204030204" pitchFamily="34" charset="0"/>
              </a:rPr>
              <a:t>G – </a:t>
            </a:r>
            <a:r>
              <a:rPr lang="en-US" sz="1400" spc="-50" dirty="0" smtClean="0">
                <a:solidFill>
                  <a:schemeClr val="bg1"/>
                </a:solidFill>
                <a:latin typeface="Calibri" panose="020F0502020204030204" pitchFamily="34" charset="0"/>
              </a:rPr>
              <a:t>Wholesale</a:t>
            </a:r>
            <a:r>
              <a:rPr lang="sl-SI" sz="1400" spc="-5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1400" spc="-50" dirty="0">
                <a:solidFill>
                  <a:schemeClr val="bg1"/>
                </a:solidFill>
                <a:latin typeface="Calibri" panose="020F0502020204030204" pitchFamily="34" charset="0"/>
              </a:rPr>
              <a:t>and retail trade; repair </a:t>
            </a:r>
            <a:r>
              <a:rPr lang="sl-SI" sz="1400" spc="-5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1400" spc="-50" dirty="0" smtClean="0">
                <a:solidFill>
                  <a:schemeClr val="bg1"/>
                </a:solidFill>
                <a:latin typeface="Calibri" panose="020F0502020204030204" pitchFamily="34" charset="0"/>
              </a:rPr>
              <a:t>of </a:t>
            </a:r>
            <a:r>
              <a:rPr lang="en-US" sz="1400" spc="-50" dirty="0">
                <a:solidFill>
                  <a:schemeClr val="bg1"/>
                </a:solidFill>
                <a:latin typeface="Calibri" panose="020F0502020204030204" pitchFamily="34" charset="0"/>
              </a:rPr>
              <a:t>motor vehicles and </a:t>
            </a:r>
            <a:r>
              <a:rPr lang="en-US" sz="1400" spc="-5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motorcycl</a:t>
            </a:r>
            <a:r>
              <a:rPr lang="sl-SI" sz="1400" spc="-5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es</a:t>
            </a:r>
            <a:r>
              <a:rPr lang="sl-SI" sz="1400" spc="-50" dirty="0" smtClean="0">
                <a:solidFill>
                  <a:schemeClr val="bg1"/>
                </a:solidFill>
                <a:latin typeface="Calibri" panose="020F0502020204030204" pitchFamily="34" charset="0"/>
              </a:rPr>
              <a:t>;  </a:t>
            </a:r>
            <a:br>
              <a:rPr lang="sl-SI" sz="1400" spc="-50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sl-SI" sz="1400" spc="-50" dirty="0" smtClean="0">
                <a:solidFill>
                  <a:schemeClr val="bg1"/>
                </a:solidFill>
                <a:latin typeface="Calibri" panose="020F0502020204030204" pitchFamily="34" charset="0"/>
              </a:rPr>
              <a:t>H </a:t>
            </a:r>
            <a:r>
              <a:rPr lang="sl-SI" sz="1400" spc="-50" dirty="0">
                <a:solidFill>
                  <a:schemeClr val="bg1"/>
                </a:solidFill>
                <a:latin typeface="Calibri" panose="020F0502020204030204" pitchFamily="34" charset="0"/>
              </a:rPr>
              <a:t>– </a:t>
            </a:r>
            <a:r>
              <a:rPr lang="sl-SI" sz="1400" spc="-5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Transportation</a:t>
            </a:r>
            <a:r>
              <a:rPr lang="sl-SI" sz="1400" spc="-5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sl-SI" sz="1400" spc="-50" dirty="0" err="1">
                <a:solidFill>
                  <a:schemeClr val="bg1"/>
                </a:solidFill>
                <a:latin typeface="Calibri" panose="020F0502020204030204" pitchFamily="34" charset="0"/>
              </a:rPr>
              <a:t>and</a:t>
            </a:r>
            <a:r>
              <a:rPr lang="sl-SI" sz="1400" spc="-5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sl-SI" sz="1400" spc="-5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storage</a:t>
            </a:r>
            <a:r>
              <a:rPr lang="sl-SI" sz="1400" spc="-50" dirty="0" smtClean="0">
                <a:solidFill>
                  <a:schemeClr val="bg1"/>
                </a:solidFill>
                <a:latin typeface="Calibri" panose="020F0502020204030204" pitchFamily="34" charset="0"/>
              </a:rPr>
              <a:t>; </a:t>
            </a:r>
            <a:r>
              <a:rPr lang="sl-SI" sz="1400" spc="-50" dirty="0">
                <a:solidFill>
                  <a:schemeClr val="bg1"/>
                </a:solidFill>
                <a:latin typeface="Calibri" panose="020F0502020204030204" pitchFamily="34" charset="0"/>
              </a:rPr>
              <a:t>J  – </a:t>
            </a:r>
            <a:r>
              <a:rPr lang="sl-SI" sz="1400" spc="-5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Information</a:t>
            </a:r>
            <a:r>
              <a:rPr lang="sl-SI" sz="1400" spc="-5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sl-SI" sz="1400" spc="-50" dirty="0" err="1">
                <a:solidFill>
                  <a:schemeClr val="bg1"/>
                </a:solidFill>
                <a:latin typeface="Calibri" panose="020F0502020204030204" pitchFamily="34" charset="0"/>
              </a:rPr>
              <a:t>and</a:t>
            </a:r>
            <a:r>
              <a:rPr lang="sl-SI" sz="1400" spc="-5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sl-SI" sz="1400" spc="-5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communication</a:t>
            </a:r>
            <a:r>
              <a:rPr lang="sl-SI" sz="1400" spc="-50" dirty="0" smtClean="0">
                <a:solidFill>
                  <a:schemeClr val="bg1"/>
                </a:solidFill>
                <a:latin typeface="Calibri" panose="020F0502020204030204" pitchFamily="34" charset="0"/>
              </a:rPr>
              <a:t>; M </a:t>
            </a:r>
            <a:r>
              <a:rPr lang="sl-SI" sz="1400" spc="-50" dirty="0">
                <a:solidFill>
                  <a:schemeClr val="bg1"/>
                </a:solidFill>
                <a:latin typeface="Calibri" panose="020F0502020204030204" pitchFamily="34" charset="0"/>
              </a:rPr>
              <a:t>– </a:t>
            </a:r>
            <a:r>
              <a:rPr lang="en-US" sz="1400" spc="-50" dirty="0">
                <a:solidFill>
                  <a:schemeClr val="bg1"/>
                </a:solidFill>
                <a:latin typeface="Calibri" panose="020F0502020204030204" pitchFamily="34" charset="0"/>
              </a:rPr>
              <a:t>Professional, scientific and </a:t>
            </a:r>
            <a:r>
              <a:rPr lang="en-US" sz="1400" spc="-50" dirty="0" smtClean="0">
                <a:solidFill>
                  <a:schemeClr val="bg1"/>
                </a:solidFill>
                <a:latin typeface="Calibri" panose="020F0502020204030204" pitchFamily="34" charset="0"/>
              </a:rPr>
              <a:t>technical activities</a:t>
            </a:r>
            <a:r>
              <a:rPr lang="sl-SI" sz="1400" spc="-50" dirty="0" smtClean="0">
                <a:solidFill>
                  <a:schemeClr val="bg1"/>
                </a:solidFill>
                <a:latin typeface="Calibri" panose="020F0502020204030204" pitchFamily="34" charset="0"/>
              </a:rPr>
              <a:t>; </a:t>
            </a:r>
            <a:br>
              <a:rPr lang="sl-SI" sz="1400" spc="-50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sl-SI" sz="1400" spc="-50" dirty="0" smtClean="0">
                <a:solidFill>
                  <a:schemeClr val="bg1"/>
                </a:solidFill>
                <a:latin typeface="Calibri" panose="020F0502020204030204" pitchFamily="34" charset="0"/>
              </a:rPr>
              <a:t>P </a:t>
            </a:r>
            <a:r>
              <a:rPr lang="sl-SI" sz="1400" spc="-50" dirty="0">
                <a:solidFill>
                  <a:schemeClr val="bg1"/>
                </a:solidFill>
                <a:latin typeface="Calibri" panose="020F0502020204030204" pitchFamily="34" charset="0"/>
              </a:rPr>
              <a:t>– </a:t>
            </a:r>
            <a:r>
              <a:rPr lang="sl-SI" sz="1400" spc="-5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Education</a:t>
            </a:r>
            <a:r>
              <a:rPr lang="sl-SI" sz="1400" spc="-50" dirty="0" smtClean="0">
                <a:solidFill>
                  <a:schemeClr val="bg1"/>
                </a:solidFill>
                <a:latin typeface="Calibri" panose="020F0502020204030204" pitchFamily="34" charset="0"/>
              </a:rPr>
              <a:t> ; </a:t>
            </a:r>
            <a:r>
              <a:rPr lang="sl-SI" sz="1400" spc="-5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Other</a:t>
            </a:r>
            <a:r>
              <a:rPr lang="sl-SI" sz="1400" spc="-50" dirty="0" smtClean="0">
                <a:solidFill>
                  <a:schemeClr val="bg1"/>
                </a:solidFill>
                <a:latin typeface="Calibri" panose="020F0502020204030204" pitchFamily="34" charset="0"/>
              </a:rPr>
              <a:t>: </a:t>
            </a:r>
            <a:r>
              <a:rPr lang="sl-SI" sz="1400" spc="-5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Energy</a:t>
            </a:r>
            <a:r>
              <a:rPr lang="sl-SI" sz="1400" spc="-50" dirty="0" smtClean="0">
                <a:solidFill>
                  <a:schemeClr val="bg1"/>
                </a:solidFill>
                <a:latin typeface="Calibri" panose="020F0502020204030204" pitchFamily="34" charset="0"/>
              </a:rPr>
              <a:t> &amp; </a:t>
            </a:r>
            <a:r>
              <a:rPr lang="sl-SI" sz="1400" spc="-5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water</a:t>
            </a:r>
            <a:r>
              <a:rPr lang="sl-SI" sz="1400" spc="-5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sl-SI" sz="1400" spc="-5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supply</a:t>
            </a:r>
            <a:r>
              <a:rPr lang="sl-SI" sz="1400" spc="-50" dirty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sl-SI" sz="1400" spc="-5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Financial</a:t>
            </a:r>
            <a:r>
              <a:rPr lang="sl-SI" sz="1400" spc="-5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sl-SI" sz="1400" spc="-5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and</a:t>
            </a:r>
            <a:r>
              <a:rPr lang="sl-SI" sz="1400" spc="-5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sl-SI" sz="1400" spc="-5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insurance</a:t>
            </a:r>
            <a:r>
              <a:rPr lang="sl-SI" sz="1400" spc="-5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sl-SI" sz="1400" spc="-5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activities</a:t>
            </a:r>
            <a:r>
              <a:rPr lang="sl-SI" sz="1400" spc="-50" dirty="0" smtClean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sl-SI" sz="1400" spc="-5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Hospitality</a:t>
            </a:r>
            <a:r>
              <a:rPr lang="sl-SI" sz="1400" spc="-5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sl-SI" sz="1400" spc="-5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services</a:t>
            </a:r>
            <a:r>
              <a:rPr lang="sl-SI" sz="1400" spc="-50" dirty="0" smtClean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sl-SI" sz="1400" spc="-5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Health</a:t>
            </a:r>
            <a:r>
              <a:rPr lang="sl-SI" sz="1400" spc="-5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sl-SI" sz="1400" spc="-5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and</a:t>
            </a:r>
            <a:r>
              <a:rPr lang="sl-SI" sz="1400" spc="-5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sl-SI" sz="1400" spc="-5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sports</a:t>
            </a:r>
            <a:r>
              <a:rPr lang="sl-SI" sz="1400" spc="-5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sl-SI" sz="1400" spc="-5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activities</a:t>
            </a:r>
            <a:r>
              <a:rPr lang="sl-SI" sz="1400" spc="-50" dirty="0" smtClean="0">
                <a:solidFill>
                  <a:schemeClr val="bg1"/>
                </a:solidFill>
                <a:latin typeface="Calibri" panose="020F0502020204030204" pitchFamily="34" charset="0"/>
              </a:rPr>
              <a:t> …</a:t>
            </a:r>
            <a:endParaRPr lang="sl-SI" sz="1400" spc="-5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2396" y="204547"/>
            <a:ext cx="1485900" cy="695325"/>
          </a:xfrm>
          <a:prstGeom prst="rect">
            <a:avLst/>
          </a:prstGeom>
        </p:spPr>
      </p:pic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458097083"/>
              </p:ext>
            </p:extLst>
          </p:nvPr>
        </p:nvGraphicFramePr>
        <p:xfrm>
          <a:off x="1061532" y="920513"/>
          <a:ext cx="6930924" cy="4779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394541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 descr="tm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52627">
            <a:off x="7116907" y="2730094"/>
            <a:ext cx="1643075" cy="977630"/>
          </a:xfrm>
          <a:prstGeom prst="rect">
            <a:avLst/>
          </a:prstGeom>
        </p:spPr>
      </p:pic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41435" y="1538748"/>
            <a:ext cx="8463665" cy="3207345"/>
          </a:xfrm>
        </p:spPr>
        <p:txBody>
          <a:bodyPr/>
          <a:lstStyle/>
          <a:p>
            <a:pPr marL="0" indent="0">
              <a:buNone/>
            </a:pPr>
            <a:r>
              <a:rPr lang="en-GB" sz="17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DEVELOPMENT &amp; PRODUCTION OF PARTS AND </a:t>
            </a:r>
            <a:r>
              <a:rPr lang="sl-SI" sz="1700" b="1" dirty="0" err="1" smtClean="0">
                <a:solidFill>
                  <a:srgbClr val="009999"/>
                </a:solidFill>
                <a:latin typeface="Calibri" panose="020F0502020204030204" pitchFamily="34" charset="0"/>
              </a:rPr>
              <a:t>COMPONENTS</a:t>
            </a:r>
            <a:r>
              <a:rPr lang="en-GB" sz="17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 FOR AUTOMOTIVE INDUSTRY</a:t>
            </a:r>
          </a:p>
          <a:p>
            <a:pPr algn="ctr">
              <a:buNone/>
            </a:pPr>
            <a:endParaRPr lang="en-GB" sz="1700" b="1" dirty="0" smtClean="0">
              <a:solidFill>
                <a:srgbClr val="009999"/>
              </a:solidFill>
              <a:latin typeface="Calibri" panose="020F0502020204030204" pitchFamily="34" charset="0"/>
            </a:endParaRPr>
          </a:p>
          <a:p>
            <a:pPr marL="360000" lvl="0" indent="-360000">
              <a:spcBef>
                <a:spcPts val="600"/>
              </a:spcBef>
            </a:pPr>
            <a:r>
              <a:rPr lang="en-GB" sz="1700" dirty="0" smtClean="0">
                <a:latin typeface="Calibri" panose="020F0502020204030204" pitchFamily="34" charset="0"/>
              </a:rPr>
              <a:t>Production of engine parts, chassis, bodies, engines and steering mechanisms for global automotive producers, from castings made of gr</a:t>
            </a:r>
            <a:r>
              <a:rPr lang="sl-SI" sz="1700" dirty="0" smtClean="0">
                <a:latin typeface="Calibri" panose="020F0502020204030204" pitchFamily="34" charset="0"/>
              </a:rPr>
              <a:t>e</a:t>
            </a:r>
            <a:r>
              <a:rPr lang="en-GB" sz="1700" dirty="0" smtClean="0">
                <a:latin typeface="Calibri" panose="020F0502020204030204" pitchFamily="34" charset="0"/>
              </a:rPr>
              <a:t>y cast iron and </a:t>
            </a:r>
            <a:r>
              <a:rPr lang="sl-SI" sz="1700" dirty="0" smtClean="0">
                <a:latin typeface="Calibri" panose="020F0502020204030204" pitchFamily="34" charset="0"/>
              </a:rPr>
              <a:t/>
            </a:r>
            <a:br>
              <a:rPr lang="sl-SI" sz="1700" dirty="0" smtClean="0">
                <a:latin typeface="Calibri" panose="020F0502020204030204" pitchFamily="34" charset="0"/>
              </a:rPr>
            </a:br>
            <a:r>
              <a:rPr lang="en-GB" sz="1700" dirty="0" smtClean="0">
                <a:latin typeface="Calibri" panose="020F0502020204030204" pitchFamily="34" charset="0"/>
              </a:rPr>
              <a:t>aluminium to final machining (</a:t>
            </a:r>
            <a:r>
              <a:rPr lang="en-GB" sz="1700" b="1" dirty="0" err="1" smtClean="0">
                <a:solidFill>
                  <a:srgbClr val="009999"/>
                </a:solidFill>
                <a:latin typeface="Calibri" panose="020F0502020204030204" pitchFamily="34" charset="0"/>
              </a:rPr>
              <a:t>CIMOS</a:t>
            </a:r>
            <a:r>
              <a:rPr lang="en-GB" sz="17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, </a:t>
            </a:r>
            <a:r>
              <a:rPr lang="en-GB" sz="1700" b="1" dirty="0" err="1" smtClean="0">
                <a:solidFill>
                  <a:srgbClr val="009999"/>
                </a:solidFill>
                <a:latin typeface="Calibri" panose="020F0502020204030204" pitchFamily="34" charset="0"/>
              </a:rPr>
              <a:t>STARKOM</a:t>
            </a:r>
            <a:r>
              <a:rPr lang="en-GB" sz="17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, </a:t>
            </a:r>
            <a:r>
              <a:rPr lang="en-GB" sz="1700" b="1" dirty="0" err="1" smtClean="0">
                <a:solidFill>
                  <a:srgbClr val="009999"/>
                </a:solidFill>
                <a:latin typeface="Calibri" panose="020F0502020204030204" pitchFamily="34" charset="0"/>
              </a:rPr>
              <a:t>BNM</a:t>
            </a:r>
            <a:r>
              <a:rPr lang="en-GB" sz="1700" dirty="0" smtClean="0">
                <a:latin typeface="Calibri" panose="020F0502020204030204" pitchFamily="34" charset="0"/>
              </a:rPr>
              <a:t>)</a:t>
            </a:r>
            <a:r>
              <a:rPr lang="en-GB" sz="1700" b="1" dirty="0" smtClean="0">
                <a:solidFill>
                  <a:srgbClr val="3C79B6"/>
                </a:solidFill>
                <a:latin typeface="Calibri" panose="020F0502020204030204" pitchFamily="34" charset="0"/>
              </a:rPr>
              <a:t>  </a:t>
            </a:r>
          </a:p>
          <a:p>
            <a:pPr marL="360000" lvl="0" indent="-360000">
              <a:spcBef>
                <a:spcPts val="600"/>
              </a:spcBef>
            </a:pPr>
            <a:r>
              <a:rPr lang="en-GB" sz="1700" dirty="0" smtClean="0">
                <a:latin typeface="Calibri" panose="020F0502020204030204" pitchFamily="34" charset="0"/>
              </a:rPr>
              <a:t>Bus manufacturing (</a:t>
            </a:r>
            <a:r>
              <a:rPr lang="en-GB" sz="17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TAM - EUROPE</a:t>
            </a:r>
            <a:r>
              <a:rPr lang="en-GB" sz="1700" dirty="0" smtClean="0">
                <a:latin typeface="Calibri" panose="020F0502020204030204" pitchFamily="34" charset="0"/>
              </a:rPr>
              <a:t>)</a:t>
            </a:r>
          </a:p>
          <a:p>
            <a:pPr marL="360000" lvl="0" indent="-360000">
              <a:spcBef>
                <a:spcPts val="600"/>
              </a:spcBef>
            </a:pPr>
            <a:r>
              <a:rPr lang="en-GB" sz="1700" dirty="0" smtClean="0">
                <a:latin typeface="Calibri" panose="020F0502020204030204" pitchFamily="34" charset="0"/>
              </a:rPr>
              <a:t>Development, design and prototyping of vehicles, components and </a:t>
            </a:r>
            <a:br>
              <a:rPr lang="en-GB" sz="1700" dirty="0" smtClean="0">
                <a:latin typeface="Calibri" panose="020F0502020204030204" pitchFamily="34" charset="0"/>
              </a:rPr>
            </a:br>
            <a:r>
              <a:rPr lang="en-GB" sz="1700" dirty="0" smtClean="0">
                <a:latin typeface="Calibri" panose="020F0502020204030204" pitchFamily="34" charset="0"/>
              </a:rPr>
              <a:t>equipment for electric and hybrid vehicles (</a:t>
            </a:r>
            <a:r>
              <a:rPr lang="en-GB" sz="1700" b="1" dirty="0" err="1" smtClean="0">
                <a:solidFill>
                  <a:srgbClr val="009999"/>
                </a:solidFill>
                <a:latin typeface="Calibri" panose="020F0502020204030204" pitchFamily="34" charset="0"/>
              </a:rPr>
              <a:t>RTC</a:t>
            </a:r>
            <a:r>
              <a:rPr lang="en-GB" sz="17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, </a:t>
            </a:r>
            <a:r>
              <a:rPr lang="en-GB" sz="1700" b="1" dirty="0" err="1" smtClean="0">
                <a:solidFill>
                  <a:srgbClr val="009999"/>
                </a:solidFill>
                <a:latin typeface="Calibri" panose="020F0502020204030204" pitchFamily="34" charset="0"/>
              </a:rPr>
              <a:t>PIKTRONIK</a:t>
            </a:r>
            <a:r>
              <a:rPr lang="en-GB" sz="1700" dirty="0" smtClean="0">
                <a:latin typeface="Calibri" panose="020F0502020204030204" pitchFamily="34" charset="0"/>
              </a:rPr>
              <a:t>)</a:t>
            </a:r>
          </a:p>
          <a:p>
            <a:pPr marL="360000" lvl="0" indent="-360000">
              <a:spcBef>
                <a:spcPts val="600"/>
              </a:spcBef>
            </a:pPr>
            <a:r>
              <a:rPr lang="en-GB" sz="1700" dirty="0" smtClean="0">
                <a:latin typeface="Calibri" panose="020F0502020204030204" pitchFamily="34" charset="0"/>
              </a:rPr>
              <a:t>Develop</a:t>
            </a:r>
            <a:r>
              <a:rPr lang="sl-SI" sz="1700" dirty="0" err="1" smtClean="0">
                <a:latin typeface="Calibri" panose="020F0502020204030204" pitchFamily="34" charset="0"/>
              </a:rPr>
              <a:t>ment</a:t>
            </a:r>
            <a:r>
              <a:rPr lang="sl-SI" sz="1700" dirty="0" smtClean="0">
                <a:latin typeface="Calibri" panose="020F0502020204030204" pitchFamily="34" charset="0"/>
              </a:rPr>
              <a:t> </a:t>
            </a:r>
            <a:r>
              <a:rPr lang="sl-SI" sz="1700" dirty="0" err="1" smtClean="0">
                <a:latin typeface="Calibri" panose="020F0502020204030204" pitchFamily="34" charset="0"/>
              </a:rPr>
              <a:t>of</a:t>
            </a:r>
            <a:r>
              <a:rPr lang="en-GB" sz="1700" dirty="0" smtClean="0">
                <a:latin typeface="Calibri" panose="020F0502020204030204" pitchFamily="34" charset="0"/>
              </a:rPr>
              <a:t> tools for automotive industry (</a:t>
            </a:r>
            <a:r>
              <a:rPr lang="en-GB" sz="1700" b="1" dirty="0" err="1" smtClean="0">
                <a:solidFill>
                  <a:srgbClr val="009999"/>
                </a:solidFill>
                <a:latin typeface="Calibri" panose="020F0502020204030204" pitchFamily="34" charset="0"/>
              </a:rPr>
              <a:t>IMENŠEK</a:t>
            </a:r>
            <a:r>
              <a:rPr lang="en-GB" sz="17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 </a:t>
            </a:r>
            <a:r>
              <a:rPr lang="en-GB" sz="1700" b="1" dirty="0" err="1" smtClean="0">
                <a:solidFill>
                  <a:srgbClr val="009999"/>
                </a:solidFill>
                <a:latin typeface="Calibri" panose="020F0502020204030204" pitchFamily="34" charset="0"/>
              </a:rPr>
              <a:t>Toolshop</a:t>
            </a:r>
            <a:r>
              <a:rPr lang="en-GB" sz="1700" dirty="0" smtClean="0">
                <a:latin typeface="Calibri" panose="020F0502020204030204" pitchFamily="34" charset="0"/>
              </a:rPr>
              <a:t>)</a:t>
            </a:r>
          </a:p>
          <a:p>
            <a:pPr marL="360000" lvl="0" indent="-360000">
              <a:spcBef>
                <a:spcPts val="600"/>
              </a:spcBef>
            </a:pPr>
            <a:r>
              <a:rPr lang="en-GB" sz="1700" dirty="0" smtClean="0">
                <a:latin typeface="Calibri" panose="020F0502020204030204" pitchFamily="34" charset="0"/>
              </a:rPr>
              <a:t>Inspection, testing and certification of vehicles of all categories (</a:t>
            </a:r>
            <a:r>
              <a:rPr lang="en-GB" sz="1700" b="1" dirty="0" err="1" smtClean="0">
                <a:solidFill>
                  <a:srgbClr val="009999"/>
                </a:solidFill>
                <a:latin typeface="Calibri" panose="020F0502020204030204" pitchFamily="34" charset="0"/>
              </a:rPr>
              <a:t>RTI</a:t>
            </a:r>
            <a:r>
              <a:rPr lang="en-GB" sz="1700" dirty="0" smtClean="0">
                <a:latin typeface="Calibri" panose="020F0502020204030204" pitchFamily="34" charset="0"/>
              </a:rPr>
              <a:t>)</a:t>
            </a:r>
          </a:p>
        </p:txBody>
      </p:sp>
      <p:pic>
        <p:nvPicPr>
          <p:cNvPr id="7" name="Slika 6" descr="txt-dsc_1344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41538" y="3819870"/>
            <a:ext cx="1476000" cy="1116000"/>
          </a:xfrm>
          <a:prstGeom prst="rect">
            <a:avLst/>
          </a:prstGeom>
        </p:spPr>
      </p:pic>
      <p:pic>
        <p:nvPicPr>
          <p:cNvPr id="10" name="Slika 9" descr="txt-dsc_1376x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72406" y="5139228"/>
            <a:ext cx="1476000" cy="1116000"/>
          </a:xfrm>
          <a:prstGeom prst="rect">
            <a:avLst/>
          </a:prstGeom>
        </p:spPr>
      </p:pic>
      <p:sp>
        <p:nvSpPr>
          <p:cNvPr id="12" name="PoljeZBesedilom 11"/>
          <p:cNvSpPr txBox="1"/>
          <p:nvPr/>
        </p:nvSpPr>
        <p:spPr>
          <a:xfrm>
            <a:off x="383352" y="539332"/>
            <a:ext cx="7249056" cy="369332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r>
              <a:rPr lang="en-GB" smtClean="0">
                <a:solidFill>
                  <a:schemeClr val="bg1"/>
                </a:solidFill>
                <a:latin typeface="+mn-lt"/>
              </a:rPr>
              <a:t>RD-oriented companies in international value chains</a:t>
            </a:r>
            <a:endParaRPr lang="en-GB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6344" y="206152"/>
            <a:ext cx="1485900" cy="695325"/>
          </a:xfrm>
          <a:prstGeom prst="rect">
            <a:avLst/>
          </a:prstGeom>
        </p:spPr>
      </p:pic>
      <p:pic>
        <p:nvPicPr>
          <p:cNvPr id="14" name="Picture 6"/>
          <p:cNvPicPr>
            <a:picLocks noChangeArrowheads="1"/>
          </p:cNvPicPr>
          <p:nvPr/>
        </p:nvPicPr>
        <p:blipFill rotWithShape="1">
          <a:blip r:embed="rId7" cstate="print"/>
          <a:srcRect t="39504"/>
          <a:stretch/>
        </p:blipFill>
        <p:spPr bwMode="auto">
          <a:xfrm>
            <a:off x="7241538" y="5121134"/>
            <a:ext cx="1476000" cy="11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Slika 7" descr="rti.jpg"/>
          <p:cNvPicPr>
            <a:picLocks/>
          </p:cNvPicPr>
          <p:nvPr/>
        </p:nvPicPr>
        <p:blipFill rotWithShape="1">
          <a:blip r:embed="rId8" cstate="print"/>
          <a:srcRect l="7369"/>
          <a:stretch/>
        </p:blipFill>
        <p:spPr>
          <a:xfrm>
            <a:off x="2195880" y="5139228"/>
            <a:ext cx="1476000" cy="1116000"/>
          </a:xfrm>
          <a:prstGeom prst="rect">
            <a:avLst/>
          </a:prstGeom>
        </p:spPr>
      </p:pic>
      <p:pic>
        <p:nvPicPr>
          <p:cNvPr id="16" name="Slika 10" descr="txt-dsc_1536x.jpg"/>
          <p:cNvPicPr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00820" y="5139228"/>
            <a:ext cx="1476000" cy="1116000"/>
          </a:xfrm>
          <a:prstGeom prst="rect">
            <a:avLst/>
          </a:prstGeom>
        </p:spPr>
      </p:pic>
      <p:pic>
        <p:nvPicPr>
          <p:cNvPr id="17" name="Slika 3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52" y="5139228"/>
            <a:ext cx="1476000" cy="1116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38116" y="1505276"/>
            <a:ext cx="8229600" cy="2823844"/>
          </a:xfrm>
        </p:spPr>
        <p:txBody>
          <a:bodyPr/>
          <a:lstStyle/>
          <a:p>
            <a:pPr algn="ctr">
              <a:buNone/>
            </a:pPr>
            <a:endParaRPr lang="sl-SI" sz="1800" dirty="0" smtClean="0">
              <a:latin typeface="Calibri" panose="020F0502020204030204" pitchFamily="34" charset="0"/>
            </a:endParaRPr>
          </a:p>
          <a:p>
            <a:pPr>
              <a:buNone/>
            </a:pPr>
            <a:r>
              <a:rPr lang="en-GB" sz="17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AUTOMATION, MACHINE BUILDING, METAL</a:t>
            </a:r>
            <a:r>
              <a:rPr lang="sl-SI" sz="17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 </a:t>
            </a:r>
            <a:r>
              <a:rPr lang="en-GB" sz="17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WORK WITH MODERN TECHNOLOGIES</a:t>
            </a:r>
          </a:p>
          <a:p>
            <a:pPr algn="ctr">
              <a:buNone/>
            </a:pPr>
            <a:endParaRPr lang="en-GB" sz="1800" dirty="0" smtClean="0">
              <a:latin typeface="Calibri" panose="020F0502020204030204" pitchFamily="34" charset="0"/>
            </a:endParaRPr>
          </a:p>
          <a:p>
            <a:pPr lvl="0"/>
            <a:r>
              <a:rPr lang="en-GB" sz="1700" dirty="0" smtClean="0">
                <a:latin typeface="Calibri" panose="020F0502020204030204" pitchFamily="34" charset="0"/>
              </a:rPr>
              <a:t>Development, engineering, machinery, automation, management and control of complex production systems (</a:t>
            </a:r>
            <a:r>
              <a:rPr lang="en-GB" sz="17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SMM</a:t>
            </a:r>
            <a:r>
              <a:rPr lang="en-GB" sz="1700" dirty="0" smtClean="0">
                <a:latin typeface="Calibri" panose="020F0502020204030204" pitchFamily="34" charset="0"/>
              </a:rPr>
              <a:t>)</a:t>
            </a:r>
          </a:p>
          <a:p>
            <a:pPr lvl="0">
              <a:spcBef>
                <a:spcPts val="1200"/>
              </a:spcBef>
            </a:pPr>
            <a:r>
              <a:rPr lang="en-GB" sz="1700" dirty="0" smtClean="0">
                <a:latin typeface="Calibri" panose="020F0502020204030204" pitchFamily="34" charset="0"/>
              </a:rPr>
              <a:t>Design and production of steel structures, machinery, </a:t>
            </a:r>
            <a:br>
              <a:rPr lang="en-GB" sz="1700" dirty="0" smtClean="0">
                <a:latin typeface="Calibri" panose="020F0502020204030204" pitchFamily="34" charset="0"/>
              </a:rPr>
            </a:br>
            <a:r>
              <a:rPr lang="en-GB" sz="1700" dirty="0" smtClean="0">
                <a:latin typeface="Calibri" panose="020F0502020204030204" pitchFamily="34" charset="0"/>
              </a:rPr>
              <a:t>metalworks of devices and tools, laser-technology metal </a:t>
            </a:r>
            <a:br>
              <a:rPr lang="en-GB" sz="1700" dirty="0" smtClean="0">
                <a:latin typeface="Calibri" panose="020F0502020204030204" pitchFamily="34" charset="0"/>
              </a:rPr>
            </a:br>
            <a:r>
              <a:rPr lang="en-GB" sz="1700" dirty="0" smtClean="0">
                <a:latin typeface="Calibri" panose="020F0502020204030204" pitchFamily="34" charset="0"/>
              </a:rPr>
              <a:t>processing (</a:t>
            </a:r>
            <a:r>
              <a:rPr lang="en-GB" sz="17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LASERTEHNIK MARFIN, FORTIS, STAMLE</a:t>
            </a:r>
            <a:r>
              <a:rPr lang="en-GB" sz="1700" dirty="0" smtClean="0">
                <a:latin typeface="Calibri" panose="020F0502020204030204" pitchFamily="34" charset="0"/>
              </a:rPr>
              <a:t>)</a:t>
            </a:r>
          </a:p>
        </p:txBody>
      </p:sp>
      <p:pic>
        <p:nvPicPr>
          <p:cNvPr id="25604" name="Picture 4"/>
          <p:cNvPicPr>
            <a:picLocks noChangeArrowheads="1"/>
          </p:cNvPicPr>
          <p:nvPr/>
        </p:nvPicPr>
        <p:blipFill rotWithShape="1">
          <a:blip r:embed="rId3" cstate="print"/>
          <a:srcRect b="11379"/>
          <a:stretch/>
        </p:blipFill>
        <p:spPr bwMode="auto">
          <a:xfrm>
            <a:off x="6102204" y="4651672"/>
            <a:ext cx="2340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PoljeZBesedilom 11"/>
          <p:cNvSpPr txBox="1"/>
          <p:nvPr/>
        </p:nvSpPr>
        <p:spPr>
          <a:xfrm>
            <a:off x="383352" y="539332"/>
            <a:ext cx="7249056" cy="369332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RD-oriented companies in international value chains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Slika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6344" y="206152"/>
            <a:ext cx="1485900" cy="695325"/>
          </a:xfrm>
          <a:prstGeom prst="rect">
            <a:avLst/>
          </a:prstGeom>
        </p:spPr>
      </p:pic>
      <p:pic>
        <p:nvPicPr>
          <p:cNvPr id="2" name="Slika 1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66" y="4642880"/>
            <a:ext cx="2340000" cy="1368000"/>
          </a:xfrm>
          <a:prstGeom prst="rect">
            <a:avLst/>
          </a:prstGeom>
        </p:spPr>
      </p:pic>
      <p:pic>
        <p:nvPicPr>
          <p:cNvPr id="4" name="Slika 3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572" y="4651672"/>
            <a:ext cx="2340000" cy="1368000"/>
          </a:xfrm>
          <a:prstGeom prst="rect">
            <a:avLst/>
          </a:prstGeom>
        </p:spPr>
      </p:pic>
      <p:pic>
        <p:nvPicPr>
          <p:cNvPr id="25605" name="Picture 5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38998" y="2961120"/>
            <a:ext cx="1903206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f.a.mai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77568" y="2677969"/>
            <a:ext cx="1815000" cy="1188000"/>
          </a:xfrm>
          <a:prstGeom prst="rect">
            <a:avLst/>
          </a:prstGeom>
        </p:spPr>
      </p:pic>
      <p:pic>
        <p:nvPicPr>
          <p:cNvPr id="4" name="Slika 3" descr="Mediaspeed31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91192" y="1222606"/>
            <a:ext cx="1815000" cy="11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251424" y="4027200"/>
            <a:ext cx="6380796" cy="1202040"/>
          </a:xfrm>
        </p:spPr>
        <p:txBody>
          <a:bodyPr/>
          <a:lstStyle/>
          <a:p>
            <a:pPr marL="0" indent="0">
              <a:buNone/>
            </a:pPr>
            <a:r>
              <a:rPr lang="en-GB" sz="1700" b="1" kern="1200" dirty="0" smtClean="0">
                <a:solidFill>
                  <a:srgbClr val="009999"/>
                </a:solidFill>
                <a:latin typeface="Calibri" panose="020F0502020204030204" pitchFamily="34" charset="0"/>
              </a:rPr>
              <a:t>Complete construction services – for companies planning to build in the Site:</a:t>
            </a:r>
          </a:p>
          <a:p>
            <a:pPr>
              <a:buFont typeface="Wingdings" pitchFamily="2" charset="2"/>
              <a:buChar char="§"/>
            </a:pPr>
            <a:r>
              <a:rPr lang="en-GB" sz="1600" spc="-20" dirty="0" smtClean="0">
                <a:latin typeface="Calibri" panose="020F0502020204030204" pitchFamily="34" charset="0"/>
              </a:rPr>
              <a:t>From consulting and technical assistance, design, construction of </a:t>
            </a:r>
            <a:r>
              <a:rPr lang="en-GB" sz="1600" spc="-40" dirty="0" smtClean="0">
                <a:latin typeface="Calibri" panose="020F0502020204030204" pitchFamily="34" charset="0"/>
              </a:rPr>
              <a:t>facilities and devices, to control systems (</a:t>
            </a:r>
            <a:r>
              <a:rPr lang="en-GB" sz="1600" b="1" spc="-40" dirty="0" err="1" smtClean="0">
                <a:solidFill>
                  <a:srgbClr val="009999"/>
                </a:solidFill>
                <a:latin typeface="Calibri" panose="020F0502020204030204" pitchFamily="34" charset="0"/>
              </a:rPr>
              <a:t>BRUS</a:t>
            </a:r>
            <a:r>
              <a:rPr lang="en-GB" sz="1600" b="1" spc="-40" dirty="0" smtClean="0">
                <a:solidFill>
                  <a:srgbClr val="009999"/>
                </a:solidFill>
                <a:latin typeface="Calibri" panose="020F0502020204030204" pitchFamily="34" charset="0"/>
              </a:rPr>
              <a:t> </a:t>
            </a:r>
            <a:r>
              <a:rPr lang="en-GB" sz="1600" b="1" spc="-40" dirty="0" err="1" smtClean="0">
                <a:solidFill>
                  <a:srgbClr val="009999"/>
                </a:solidFill>
                <a:latin typeface="Calibri" panose="020F0502020204030204" pitchFamily="34" charset="0"/>
              </a:rPr>
              <a:t>Asphaltworks</a:t>
            </a:r>
            <a:r>
              <a:rPr lang="en-GB" sz="1600" b="1" spc="-40" dirty="0" smtClean="0">
                <a:solidFill>
                  <a:srgbClr val="009999"/>
                </a:solidFill>
                <a:latin typeface="Calibri" panose="020F0502020204030204" pitchFamily="34" charset="0"/>
              </a:rPr>
              <a:t>, </a:t>
            </a:r>
            <a:r>
              <a:rPr lang="en-GB" sz="1600" b="1" spc="-40" dirty="0" err="1" smtClean="0">
                <a:solidFill>
                  <a:srgbClr val="009999"/>
                </a:solidFill>
                <a:latin typeface="Calibri" panose="020F0502020204030204" pitchFamily="34" charset="0"/>
              </a:rPr>
              <a:t>TRGOGRAD</a:t>
            </a:r>
            <a:r>
              <a:rPr lang="en-GB" sz="1600" spc="-40" dirty="0" smtClean="0">
                <a:latin typeface="Calibri" panose="020F0502020204030204" pitchFamily="34" charset="0"/>
              </a:rPr>
              <a:t>)</a:t>
            </a:r>
            <a:endParaRPr lang="en-GB" sz="1600" spc="-40" dirty="0">
              <a:latin typeface="Calibri" panose="020F0502020204030204" pitchFamily="34" charset="0"/>
            </a:endParaRPr>
          </a:p>
        </p:txBody>
      </p:sp>
      <p:sp>
        <p:nvSpPr>
          <p:cNvPr id="2" name="PoljeZBesedilom 1"/>
          <p:cNvSpPr txBox="1"/>
          <p:nvPr/>
        </p:nvSpPr>
        <p:spPr>
          <a:xfrm>
            <a:off x="315983" y="1199248"/>
            <a:ext cx="634684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700" b="1" dirty="0" smtClean="0">
                <a:solidFill>
                  <a:srgbClr val="009999"/>
                </a:solidFill>
                <a:latin typeface="Calibri" panose="020F0502020204030204" pitchFamily="34" charset="0"/>
                <a:cs typeface="+mn-cs"/>
              </a:rPr>
              <a:t>ICT, business </a:t>
            </a:r>
            <a:r>
              <a:rPr lang="en-GB" sz="1700" b="1" dirty="0" err="1" smtClean="0">
                <a:solidFill>
                  <a:srgbClr val="009999"/>
                </a:solidFill>
                <a:latin typeface="Calibri" panose="020F0502020204030204" pitchFamily="34" charset="0"/>
                <a:cs typeface="+mn-cs"/>
              </a:rPr>
              <a:t>inteligence</a:t>
            </a:r>
            <a:r>
              <a:rPr lang="en-GB" sz="1700" b="1" dirty="0" smtClean="0">
                <a:solidFill>
                  <a:srgbClr val="009999"/>
                </a:solidFill>
                <a:latin typeface="Calibri" panose="020F0502020204030204" pitchFamily="34" charset="0"/>
                <a:cs typeface="+mn-cs"/>
              </a:rPr>
              <a:t>, management consulting: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n-GB" sz="1600" dirty="0" smtClean="0">
                <a:latin typeface="Calibri" panose="020F0502020204030204" pitchFamily="34" charset="0"/>
              </a:rPr>
              <a:t>Software development and IT solutions for high-tech producers, custom application development, e-solutions, IT service and monitoring tool management, business intelligence, and management consulting (</a:t>
            </a:r>
            <a:r>
              <a:rPr lang="en-GB" sz="1600" b="1" dirty="0" err="1" smtClean="0">
                <a:solidFill>
                  <a:srgbClr val="009999"/>
                </a:solidFill>
                <a:latin typeface="Calibri" panose="020F0502020204030204" pitchFamily="34" charset="0"/>
              </a:rPr>
              <a:t>ARHIDES</a:t>
            </a:r>
            <a:r>
              <a:rPr lang="en-GB" sz="16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, </a:t>
            </a:r>
            <a:r>
              <a:rPr lang="en-GB" sz="1600" b="1" dirty="0" err="1" smtClean="0">
                <a:solidFill>
                  <a:srgbClr val="009999"/>
                </a:solidFill>
                <a:latin typeface="Calibri" panose="020F0502020204030204" pitchFamily="34" charset="0"/>
              </a:rPr>
              <a:t>COMTRADE</a:t>
            </a:r>
            <a:r>
              <a:rPr lang="en-GB" sz="16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, </a:t>
            </a:r>
            <a:r>
              <a:rPr lang="en-GB" sz="1600" b="1" dirty="0" err="1" smtClean="0">
                <a:solidFill>
                  <a:srgbClr val="009999"/>
                </a:solidFill>
                <a:latin typeface="Calibri" panose="020F0502020204030204" pitchFamily="34" charset="0"/>
              </a:rPr>
              <a:t>MENERGA</a:t>
            </a:r>
            <a:r>
              <a:rPr lang="en-GB" sz="1600" dirty="0" smtClean="0">
                <a:latin typeface="Calibri" panose="020F0502020204030204" pitchFamily="34" charset="0"/>
              </a:rPr>
              <a:t>)</a:t>
            </a:r>
            <a:endParaRPr lang="en-GB" sz="1600" dirty="0">
              <a:latin typeface="Calibri" panose="020F0502020204030204" pitchFamily="34" charset="0"/>
            </a:endParaRPr>
          </a:p>
        </p:txBody>
      </p:sp>
      <p:sp>
        <p:nvSpPr>
          <p:cNvPr id="10" name="Pravokotnik 9"/>
          <p:cNvSpPr/>
          <p:nvPr/>
        </p:nvSpPr>
        <p:spPr>
          <a:xfrm>
            <a:off x="251424" y="2696441"/>
            <a:ext cx="6380796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700" b="1" dirty="0" smtClean="0">
                <a:solidFill>
                  <a:srgbClr val="009999"/>
                </a:solidFill>
                <a:latin typeface="Calibri" panose="020F0502020204030204" pitchFamily="34" charset="0"/>
                <a:cs typeface="+mn-cs"/>
              </a:rPr>
              <a:t>Complex logistics and transport solutions: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n-GB" sz="1600" dirty="0" smtClean="0">
                <a:latin typeface="Calibri" panose="020F0502020204030204" pitchFamily="34" charset="0"/>
              </a:rPr>
              <a:t>International transport by road, rail, air, sea and inland waterways, international licenses, handling, storage, commissioning, </a:t>
            </a:r>
            <a:r>
              <a:rPr lang="en-GB" sz="1600" dirty="0" err="1" smtClean="0">
                <a:latin typeface="Calibri" panose="020F0502020204030204" pitchFamily="34" charset="0"/>
              </a:rPr>
              <a:t>labeling</a:t>
            </a:r>
            <a:r>
              <a:rPr lang="en-GB" sz="1600" dirty="0" smtClean="0">
                <a:latin typeface="Calibri" panose="020F0502020204030204" pitchFamily="34" charset="0"/>
              </a:rPr>
              <a:t>, repackaging, etc. (</a:t>
            </a:r>
            <a:r>
              <a:rPr lang="en-GB" sz="1600" b="1" dirty="0" err="1" smtClean="0">
                <a:solidFill>
                  <a:srgbClr val="009999"/>
                </a:solidFill>
                <a:latin typeface="Calibri" panose="020F0502020204030204" pitchFamily="34" charset="0"/>
              </a:rPr>
              <a:t>F.A</a:t>
            </a:r>
            <a:r>
              <a:rPr lang="en-GB" sz="16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.</a:t>
            </a:r>
            <a:r>
              <a:rPr lang="sl-SI" sz="16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 </a:t>
            </a:r>
            <a:r>
              <a:rPr lang="en-GB" sz="1600" b="1" dirty="0" err="1" smtClean="0">
                <a:solidFill>
                  <a:srgbClr val="009999"/>
                </a:solidFill>
                <a:latin typeface="Calibri" panose="020F0502020204030204" pitchFamily="34" charset="0"/>
              </a:rPr>
              <a:t>MAIK</a:t>
            </a:r>
            <a:r>
              <a:rPr lang="en-GB" sz="16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, </a:t>
            </a:r>
            <a:r>
              <a:rPr lang="en-GB" sz="1600" b="1" dirty="0" err="1" smtClean="0">
                <a:solidFill>
                  <a:srgbClr val="009999"/>
                </a:solidFill>
                <a:latin typeface="Calibri" panose="020F0502020204030204" pitchFamily="34" charset="0"/>
              </a:rPr>
              <a:t>A.B.T</a:t>
            </a:r>
            <a:r>
              <a:rPr lang="en-GB" sz="16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, </a:t>
            </a:r>
            <a:r>
              <a:rPr lang="en-GB" sz="1600" b="1" dirty="0" err="1" smtClean="0">
                <a:solidFill>
                  <a:srgbClr val="009999"/>
                </a:solidFill>
                <a:latin typeface="Calibri" panose="020F0502020204030204" pitchFamily="34" charset="0"/>
              </a:rPr>
              <a:t>POŠTA</a:t>
            </a:r>
            <a:r>
              <a:rPr lang="en-GB" sz="16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 SLOVENIJE Logistic Centre</a:t>
            </a:r>
            <a:r>
              <a:rPr lang="en-GB" sz="1600" dirty="0" smtClean="0">
                <a:latin typeface="Calibri" panose="020F0502020204030204" pitchFamily="34" charset="0"/>
              </a:rPr>
              <a:t>) </a:t>
            </a:r>
            <a:endParaRPr lang="en-GB" sz="1600" dirty="0">
              <a:latin typeface="Calibri" panose="020F0502020204030204" pitchFamily="34" charset="0"/>
            </a:endParaRPr>
          </a:p>
        </p:txBody>
      </p:sp>
      <p:sp>
        <p:nvSpPr>
          <p:cNvPr id="12" name="PoljeZBesedilom 11"/>
          <p:cNvSpPr txBox="1"/>
          <p:nvPr/>
        </p:nvSpPr>
        <p:spPr>
          <a:xfrm>
            <a:off x="383352" y="539332"/>
            <a:ext cx="7069032" cy="369332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+mn-lt"/>
              </a:rPr>
              <a:t>Accompanying and support activities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9968" y="197360"/>
            <a:ext cx="1485900" cy="695325"/>
          </a:xfrm>
          <a:prstGeom prst="rect">
            <a:avLst/>
          </a:prstGeom>
        </p:spPr>
      </p:pic>
      <p:sp>
        <p:nvSpPr>
          <p:cNvPr id="16" name="Ograda vsebine 2"/>
          <p:cNvSpPr txBox="1">
            <a:spLocks/>
          </p:cNvSpPr>
          <p:nvPr/>
        </p:nvSpPr>
        <p:spPr bwMode="auto">
          <a:xfrm>
            <a:off x="251424" y="5481692"/>
            <a:ext cx="8686860" cy="92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sz="1700" b="1" kern="1200" dirty="0" smtClean="0">
                <a:solidFill>
                  <a:srgbClr val="009999"/>
                </a:solidFill>
                <a:latin typeface="Calibri" panose="020F0502020204030204" pitchFamily="34" charset="0"/>
              </a:rPr>
              <a:t>Financial, business services, healthcare, sports, etc.:</a:t>
            </a:r>
          </a:p>
          <a:p>
            <a:pPr>
              <a:buFont typeface="Wingdings" pitchFamily="2" charset="2"/>
              <a:buChar char="§"/>
            </a:pPr>
            <a:r>
              <a:rPr lang="en-GB" sz="1600" dirty="0" smtClean="0">
                <a:latin typeface="Calibri" panose="020F0502020204030204" pitchFamily="34" charset="0"/>
              </a:rPr>
              <a:t>Marketing services, design and production of promotional materials (</a:t>
            </a:r>
            <a:r>
              <a:rPr lang="en-GB" sz="1600" b="1" dirty="0" err="1" smtClean="0">
                <a:solidFill>
                  <a:srgbClr val="009999"/>
                </a:solidFill>
                <a:latin typeface="Calibri" panose="020F0502020204030204" pitchFamily="34" charset="0"/>
              </a:rPr>
              <a:t>VERUS</a:t>
            </a:r>
            <a:r>
              <a:rPr lang="en-GB" sz="16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, </a:t>
            </a:r>
            <a:r>
              <a:rPr lang="en-GB" sz="1600" b="1" dirty="0" err="1" smtClean="0">
                <a:solidFill>
                  <a:srgbClr val="009999"/>
                </a:solidFill>
                <a:latin typeface="Calibri" panose="020F0502020204030204" pitchFamily="34" charset="0"/>
              </a:rPr>
              <a:t>HIŠA</a:t>
            </a:r>
            <a:r>
              <a:rPr lang="en-GB" sz="16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 </a:t>
            </a:r>
            <a:r>
              <a:rPr lang="en-GB" sz="1600" b="1" dirty="0" err="1" smtClean="0">
                <a:solidFill>
                  <a:srgbClr val="009999"/>
                </a:solidFill>
                <a:latin typeface="Calibri" panose="020F0502020204030204" pitchFamily="34" charset="0"/>
              </a:rPr>
              <a:t>IDEJ</a:t>
            </a:r>
            <a:r>
              <a:rPr lang="en-GB" sz="1600" dirty="0" smtClean="0">
                <a:latin typeface="Calibri" panose="020F0502020204030204" pitchFamily="34" charset="0"/>
              </a:rPr>
              <a:t>)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GB" sz="1600" dirty="0" smtClean="0">
                <a:latin typeface="Calibri" panose="020F0502020204030204" pitchFamily="34" charset="0"/>
              </a:rPr>
              <a:t>Healthcare and sports services (</a:t>
            </a:r>
            <a:r>
              <a:rPr lang="en-GB" sz="16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Adolf </a:t>
            </a:r>
            <a:r>
              <a:rPr lang="en-GB" sz="1600" b="1" dirty="0" err="1" smtClean="0">
                <a:solidFill>
                  <a:srgbClr val="009999"/>
                </a:solidFill>
                <a:latin typeface="Calibri" panose="020F0502020204030204" pitchFamily="34" charset="0"/>
              </a:rPr>
              <a:t>Drolc</a:t>
            </a:r>
            <a:r>
              <a:rPr lang="en-GB" sz="16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 HC, </a:t>
            </a:r>
            <a:r>
              <a:rPr lang="en-GB" sz="1600" b="1" dirty="0" err="1" smtClean="0">
                <a:solidFill>
                  <a:srgbClr val="009999"/>
                </a:solidFill>
                <a:latin typeface="Calibri" panose="020F0502020204030204" pitchFamily="34" charset="0"/>
              </a:rPr>
              <a:t>BARADA</a:t>
            </a:r>
            <a:r>
              <a:rPr lang="en-GB" sz="16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 Sports Centre, </a:t>
            </a:r>
            <a:r>
              <a:rPr lang="en-GB" sz="1600" b="1" dirty="0" err="1" smtClean="0">
                <a:solidFill>
                  <a:srgbClr val="009999"/>
                </a:solidFill>
                <a:latin typeface="Calibri" panose="020F0502020204030204" pitchFamily="34" charset="0"/>
              </a:rPr>
              <a:t>NATKA</a:t>
            </a:r>
            <a:r>
              <a:rPr lang="en-GB" sz="1600" b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 Tennis Club</a:t>
            </a:r>
            <a:r>
              <a:rPr lang="en-GB" sz="1600" dirty="0" smtClean="0">
                <a:latin typeface="Calibri" panose="020F0502020204030204" pitchFamily="34" charset="0"/>
              </a:rPr>
              <a:t>)</a:t>
            </a:r>
            <a:endParaRPr lang="en-GB" sz="1600" dirty="0">
              <a:latin typeface="Calibri" panose="020F0502020204030204" pitchFamily="34" charset="0"/>
            </a:endParaRPr>
          </a:p>
        </p:txBody>
      </p:sp>
      <p:pic>
        <p:nvPicPr>
          <p:cNvPr id="17" name="Slika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56" y="4141526"/>
            <a:ext cx="1815000" cy="118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11"/>
          <p:cNvSpPr txBox="1"/>
          <p:nvPr/>
        </p:nvSpPr>
        <p:spPr>
          <a:xfrm>
            <a:off x="383352" y="539332"/>
            <a:ext cx="7069032" cy="369332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Cona </a:t>
            </a:r>
            <a:r>
              <a:rPr lang="en-GB" dirty="0" smtClean="0">
                <a:solidFill>
                  <a:schemeClr val="bg1"/>
                </a:solidFill>
              </a:rPr>
              <a:t>Tezno provides companies with everything they need </a:t>
            </a:r>
            <a:r>
              <a:rPr lang="sl-SI" dirty="0" smtClean="0">
                <a:solidFill>
                  <a:schemeClr val="bg1"/>
                </a:solidFill>
              </a:rPr>
              <a:t>…</a:t>
            </a:r>
            <a:endParaRPr lang="sl-SI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Slika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688" y="197360"/>
            <a:ext cx="1485900" cy="69532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8" t="45994" r="24937" b="13069"/>
          <a:stretch/>
        </p:blipFill>
        <p:spPr bwMode="auto">
          <a:xfrm>
            <a:off x="426335" y="1538748"/>
            <a:ext cx="8315387" cy="3690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lika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7" b="20429"/>
          <a:stretch/>
        </p:blipFill>
        <p:spPr>
          <a:xfrm>
            <a:off x="7110910" y="1237890"/>
            <a:ext cx="1490846" cy="1589394"/>
          </a:xfrm>
          <a:prstGeom prst="rect">
            <a:avLst/>
          </a:prstGeom>
        </p:spPr>
      </p:pic>
      <p:sp>
        <p:nvSpPr>
          <p:cNvPr id="18" name="PoljeZBesedilom 11"/>
          <p:cNvSpPr txBox="1"/>
          <p:nvPr/>
        </p:nvSpPr>
        <p:spPr>
          <a:xfrm>
            <a:off x="383352" y="539332"/>
            <a:ext cx="7069032" cy="369332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Zavod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poslovno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proizvodna</a:t>
            </a:r>
            <a:r>
              <a:rPr lang="en-GB" dirty="0" smtClean="0">
                <a:solidFill>
                  <a:schemeClr val="bg1"/>
                </a:solidFill>
              </a:rPr>
              <a:t> Cona Tezno – </a:t>
            </a:r>
            <a:r>
              <a:rPr lang="en-GB" dirty="0" err="1" smtClean="0">
                <a:solidFill>
                  <a:schemeClr val="bg1"/>
                </a:solidFill>
              </a:rPr>
              <a:t>PPC</a:t>
            </a:r>
            <a:r>
              <a:rPr lang="en-GB" dirty="0" smtClean="0">
                <a:solidFill>
                  <a:schemeClr val="bg1"/>
                </a:solidFill>
              </a:rPr>
              <a:t> Tezno</a:t>
            </a:r>
            <a:r>
              <a:rPr lang="sl-SI" dirty="0" smtClean="0">
                <a:solidFill>
                  <a:schemeClr val="bg1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</a:rPr>
              <a:t>Institution 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9" name="Slika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760" y="197360"/>
            <a:ext cx="1485900" cy="6953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448" y="1178700"/>
            <a:ext cx="6419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spc="-30" dirty="0" smtClean="0">
                <a:solidFill>
                  <a:srgbClr val="009999"/>
                </a:solidFill>
                <a:latin typeface="Calibri" panose="020F0502020204030204" pitchFamily="34" charset="0"/>
                <a:cs typeface="+mn-cs"/>
              </a:rPr>
              <a:t>Cona Tezno is an informal community of enterprises. </a:t>
            </a:r>
            <a:r>
              <a:rPr lang="en-GB" b="1" spc="-30" dirty="0" err="1" smtClean="0">
                <a:solidFill>
                  <a:srgbClr val="009999"/>
                </a:solidFill>
                <a:latin typeface="Calibri" panose="020F0502020204030204" pitchFamily="34" charset="0"/>
                <a:cs typeface="+mn-cs"/>
              </a:rPr>
              <a:t>PPC</a:t>
            </a:r>
            <a:r>
              <a:rPr lang="en-GB" b="1" spc="-30" dirty="0" smtClean="0">
                <a:solidFill>
                  <a:srgbClr val="009999"/>
                </a:solidFill>
                <a:latin typeface="Calibri" panose="020F0502020204030204" pitchFamily="34" charset="0"/>
                <a:cs typeface="+mn-cs"/>
              </a:rPr>
              <a:t> Tezno Institution was founded by the first buyers in order to manage the common infrastructure. The Institution is responsible for</a:t>
            </a:r>
            <a:r>
              <a:rPr lang="en-GB" spc="-30" dirty="0" smtClean="0">
                <a:solidFill>
                  <a:srgbClr val="009999"/>
                </a:solidFill>
                <a:latin typeface="Calibri" panose="020F0502020204030204" pitchFamily="34" charset="0"/>
                <a:cs typeface="+mn-cs"/>
              </a:rPr>
              <a:t>: </a:t>
            </a:r>
            <a:endParaRPr lang="en-GB" spc="-30" dirty="0">
              <a:solidFill>
                <a:srgbClr val="009999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3352" y="2103328"/>
            <a:ext cx="6348936" cy="2100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GB" sz="1650" spc="-30" dirty="0" smtClean="0">
                <a:latin typeface="Calibri" pitchFamily="34" charset="0"/>
              </a:rPr>
              <a:t>Promoting and harmonising business interests of companies </a:t>
            </a:r>
            <a:r>
              <a:rPr lang="sl-SI" sz="1650" spc="-30" dirty="0" smtClean="0">
                <a:latin typeface="Calibri" pitchFamily="34" charset="0"/>
              </a:rPr>
              <a:t>operating </a:t>
            </a:r>
            <a:r>
              <a:rPr lang="en-GB" sz="1650" spc="-30" dirty="0" smtClean="0">
                <a:latin typeface="Calibri" pitchFamily="34" charset="0"/>
              </a:rPr>
              <a:t>in the Site with interests of the local and broader environment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en-GB" sz="1650" spc="-30" dirty="0" smtClean="0">
                <a:latin typeface="Calibri" pitchFamily="34" charset="0"/>
              </a:rPr>
              <a:t>Developing a comparable competitive environment for companies operating in the Site, and those that plan to move to the Site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en-GB" sz="1650" spc="-30" dirty="0" smtClean="0">
                <a:latin typeface="Calibri" pitchFamily="34" charset="0"/>
              </a:rPr>
              <a:t>Promoting the Site and its companies in national and international environment, and networking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en-GB" sz="1650" spc="-30" dirty="0" smtClean="0">
                <a:latin typeface="Calibri" pitchFamily="34" charset="0"/>
              </a:rPr>
              <a:t>Networking with educational and R&amp;D organisations in the area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69878" y="4548953"/>
            <a:ext cx="5760768" cy="146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GB" sz="1650" dirty="0" smtClean="0">
                <a:latin typeface="Calibri" pitchFamily="34" charset="0"/>
              </a:rPr>
              <a:t>Managing the Site and supplying energy at competitive prices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en-GB" sz="1650" dirty="0" smtClean="0">
                <a:latin typeface="Calibri" pitchFamily="34" charset="0"/>
              </a:rPr>
              <a:t>Maintaining the common infrastructure (roads, utility infrastructure and devices, energy and ICT)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en-GB" sz="1650" dirty="0" smtClean="0">
                <a:latin typeface="Calibri" pitchFamily="34" charset="0"/>
              </a:rPr>
              <a:t>„Greening “ the Site: electric bicycles, electric car charging stations, energy-saving lamps, solar power plants …</a:t>
            </a:r>
            <a:endParaRPr lang="en-GB" sz="1650" dirty="0"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384" y="2968666"/>
            <a:ext cx="1760882" cy="1173921"/>
          </a:xfrm>
          <a:prstGeom prst="rect">
            <a:avLst/>
          </a:prstGeom>
        </p:spPr>
      </p:pic>
      <p:pic>
        <p:nvPicPr>
          <p:cNvPr id="24" name="Označba mesta vseb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651" y="4678658"/>
            <a:ext cx="2364024" cy="126016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Privzeti načrt">
  <a:themeElements>
    <a:clrScheme name="Privzeti nač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ivzeti načr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ivzeti nač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ova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3196</TotalTime>
  <Words>1008</Words>
  <Application>Microsoft Office PowerPoint</Application>
  <PresentationFormat>On-screen Show (4:3)</PresentationFormat>
  <Paragraphs>103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Bodoni MT</vt:lpstr>
      <vt:lpstr>Calibri</vt:lpstr>
      <vt:lpstr>Calibri Light</vt:lpstr>
      <vt:lpstr>Wingdings</vt:lpstr>
      <vt:lpstr>Privzeti načrt</vt:lpstr>
      <vt:lpstr>Poslovno proizvodna Cona Tezno Tezno Business Site Maribor</vt:lpstr>
      <vt:lpstr>PowerPoint Presentation</vt:lpstr>
      <vt:lpstr>Excellent location and accessibility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Retina: Cona Tezno – kako naprej</dc:title>
  <dc:creator>user</dc:creator>
  <cp:lastModifiedBy>Aysun Deniz ( Yapi Merkezi Insaat )</cp:lastModifiedBy>
  <cp:revision>266</cp:revision>
  <cp:lastPrinted>2016-05-04T07:33:34Z</cp:lastPrinted>
  <dcterms:created xsi:type="dcterms:W3CDTF">2011-02-15T14:51:24Z</dcterms:created>
  <dcterms:modified xsi:type="dcterms:W3CDTF">2019-10-17T11:25:41Z</dcterms:modified>
</cp:coreProperties>
</file>