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8" r:id="rId3"/>
    <p:sldId id="263" r:id="rId4"/>
    <p:sldId id="264" r:id="rId5"/>
    <p:sldId id="266" r:id="rId6"/>
    <p:sldId id="261" r:id="rId7"/>
    <p:sldId id="262" r:id="rId8"/>
    <p:sldId id="260" r:id="rId9"/>
    <p:sldId id="265" r:id="rId10"/>
    <p:sldId id="267" r:id="rId11"/>
    <p:sldId id="268" r:id="rId12"/>
    <p:sldId id="269" r:id="rId13"/>
    <p:sldId id="270" r:id="rId14"/>
    <p:sldId id="273" r:id="rId15"/>
    <p:sldId id="271" r:id="rId16"/>
  </p:sldIdLst>
  <p:sldSz cx="9144000" cy="5143500" type="screen16x9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95" autoAdjust="0"/>
  </p:normalViewPr>
  <p:slideViewPr>
    <p:cSldViewPr>
      <p:cViewPr>
        <p:scale>
          <a:sx n="100" d="100"/>
          <a:sy n="100" d="100"/>
        </p:scale>
        <p:origin x="-1944" y="-864"/>
      </p:cViewPr>
      <p:guideLst>
        <p:guide orient="horz" pos="302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45005" cy="45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1597825"/>
            <a:ext cx="7772400" cy="1102519"/>
          </a:xfrm>
        </p:spPr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če želite urediti slog podnaslova matrice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328E3-B8F7-40C0-B58D-2A476CAAF2E7}" type="datetimeFigureOut">
              <a:rPr lang="sl-SI" smtClean="0"/>
              <a:t>23.9.2021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FBDEA-EB77-44DC-8AB9-4BC572C5DE51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328E3-B8F7-40C0-B58D-2A476CAAF2E7}" type="datetimeFigureOut">
              <a:rPr lang="sl-SI" smtClean="0"/>
              <a:t>23.9.2021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FBDEA-EB77-44DC-8AB9-4BC572C5DE51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328E3-B8F7-40C0-B58D-2A476CAAF2E7}" type="datetimeFigureOut">
              <a:rPr lang="sl-SI" smtClean="0"/>
              <a:t>23.9.2021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FBDEA-EB77-44DC-8AB9-4BC572C5DE51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328E3-B8F7-40C0-B58D-2A476CAAF2E7}" type="datetimeFigureOut">
              <a:rPr lang="sl-SI" smtClean="0"/>
              <a:t>23.9.2021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FBDEA-EB77-44DC-8AB9-4BC572C5DE51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328E3-B8F7-40C0-B58D-2A476CAAF2E7}" type="datetimeFigureOut">
              <a:rPr lang="sl-SI" smtClean="0"/>
              <a:t>23.9.2021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FBDEA-EB77-44DC-8AB9-4BC572C5DE51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328E3-B8F7-40C0-B58D-2A476CAAF2E7}" type="datetimeFigureOut">
              <a:rPr lang="sl-SI" smtClean="0"/>
              <a:t>23.9.2021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FBDEA-EB77-44DC-8AB9-4BC572C5DE51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328E3-B8F7-40C0-B58D-2A476CAAF2E7}" type="datetimeFigureOut">
              <a:rPr lang="sl-SI" smtClean="0"/>
              <a:t>23.9.2021</a:t>
            </a:fld>
            <a:endParaRPr lang="sl-SI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FBDEA-EB77-44DC-8AB9-4BC572C5DE51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328E3-B8F7-40C0-B58D-2A476CAAF2E7}" type="datetimeFigureOut">
              <a:rPr lang="sl-SI" smtClean="0"/>
              <a:t>23.9.2021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FBDEA-EB77-44DC-8AB9-4BC572C5DE51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328E3-B8F7-40C0-B58D-2A476CAAF2E7}" type="datetimeFigureOut">
              <a:rPr lang="sl-SI" smtClean="0"/>
              <a:t>23.9.2021</a:t>
            </a:fld>
            <a:endParaRPr lang="sl-SI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FBDEA-EB77-44DC-8AB9-4BC572C5DE51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1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04794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13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328E3-B8F7-40C0-B58D-2A476CAAF2E7}" type="datetimeFigureOut">
              <a:rPr lang="sl-SI" smtClean="0"/>
              <a:t>23.9.2021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FBDEA-EB77-44DC-8AB9-4BC572C5DE51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4025509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328E3-B8F7-40C0-B58D-2A476CAAF2E7}" type="datetimeFigureOut">
              <a:rPr lang="sl-SI" smtClean="0"/>
              <a:t>23.9.2021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FBDEA-EB77-44DC-8AB9-4BC572C5DE51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C328E3-B8F7-40C0-B58D-2A476CAAF2E7}" type="datetimeFigureOut">
              <a:rPr lang="sl-SI" smtClean="0"/>
              <a:t>23.9.2021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AFBDEA-EB77-44DC-8AB9-4BC572C5DE51}" type="slidenum">
              <a:rPr lang="sl-SI" smtClean="0"/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emf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zgoraj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776"/>
            <a:ext cx="9144000" cy="94298"/>
          </a:xfrm>
          <a:prstGeom prst="rect">
            <a:avLst/>
          </a:prstGeom>
        </p:spPr>
      </p:pic>
      <p:pic>
        <p:nvPicPr>
          <p:cNvPr id="7" name="Slika 6" descr="spodaj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35774"/>
            <a:ext cx="9144000" cy="94298"/>
          </a:xfrm>
          <a:prstGeom prst="rect">
            <a:avLst/>
          </a:prstGeom>
        </p:spPr>
      </p:pic>
      <p:sp>
        <p:nvSpPr>
          <p:cNvPr id="2" name="Pravokotnik 1"/>
          <p:cNvSpPr/>
          <p:nvPr/>
        </p:nvSpPr>
        <p:spPr>
          <a:xfrm>
            <a:off x="366554" y="2166705"/>
            <a:ext cx="463551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latin typeface="HelveticaNeueLT Pro 57 Cn" pitchFamily="34" charset="-18"/>
              </a:rPr>
              <a:t>LOGISTIC</a:t>
            </a:r>
            <a:r>
              <a:rPr lang="sl-SI" sz="3600" b="1" dirty="0" smtClean="0">
                <a:latin typeface="HelveticaNeueLT Pro 57 Cn" pitchFamily="34" charset="-18"/>
              </a:rPr>
              <a:t> - </a:t>
            </a:r>
            <a:r>
              <a:rPr lang="en-US" sz="3600" b="1" dirty="0" smtClean="0">
                <a:latin typeface="HelveticaNeueLT Pro 57 Cn" pitchFamily="34" charset="-18"/>
              </a:rPr>
              <a:t>BUSINESS </a:t>
            </a:r>
            <a:r>
              <a:rPr lang="sl-SI" sz="3600" b="1" dirty="0" smtClean="0">
                <a:latin typeface="HelveticaNeueLT Pro 57 Cn" pitchFamily="34" charset="-18"/>
              </a:rPr>
              <a:t>-</a:t>
            </a:r>
            <a:r>
              <a:rPr lang="en-US" sz="3600" b="1" dirty="0" smtClean="0">
                <a:latin typeface="HelveticaNeueLT Pro 57 Cn" pitchFamily="34" charset="-18"/>
              </a:rPr>
              <a:t> PRODUCTION  </a:t>
            </a:r>
            <a:endParaRPr lang="sl-SI" sz="3600" b="1" dirty="0" smtClean="0">
              <a:latin typeface="HelveticaNeueLT Pro 57 Cn" pitchFamily="34" charset="-18"/>
            </a:endParaRPr>
          </a:p>
          <a:p>
            <a:r>
              <a:rPr lang="en-US" sz="3600" b="1" dirty="0" smtClean="0">
                <a:latin typeface="HelveticaNeueLT Pro 57 Cn" pitchFamily="34" charset="-18"/>
              </a:rPr>
              <a:t>FACILITY ORMOŽ </a:t>
            </a:r>
            <a:endParaRPr lang="sl-SI" sz="3600" b="1" dirty="0">
              <a:latin typeface="HelveticaNeueLT Pro 57 Cn" pitchFamily="34" charset="-18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050" y="1401620"/>
            <a:ext cx="3840163" cy="311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zgoraj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776"/>
            <a:ext cx="9144000" cy="94298"/>
          </a:xfrm>
          <a:prstGeom prst="rect">
            <a:avLst/>
          </a:prstGeom>
        </p:spPr>
      </p:pic>
      <p:pic>
        <p:nvPicPr>
          <p:cNvPr id="7" name="Slika 6" descr="spodaj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35774"/>
            <a:ext cx="9144000" cy="94298"/>
          </a:xfrm>
          <a:prstGeom prst="rect">
            <a:avLst/>
          </a:prstGeom>
        </p:spPr>
      </p:pic>
      <p:sp>
        <p:nvSpPr>
          <p:cNvPr id="2" name="Pravokotnik 1"/>
          <p:cNvSpPr/>
          <p:nvPr/>
        </p:nvSpPr>
        <p:spPr>
          <a:xfrm>
            <a:off x="411559" y="2482609"/>
            <a:ext cx="389041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3600" b="1" dirty="0" smtClean="0">
                <a:latin typeface="HelveticaNeueLT Pro 57 Cn" pitchFamily="34" charset="-18"/>
              </a:rPr>
              <a:t>UNIQUE MIXED PROJECT AQUASAVA</a:t>
            </a:r>
            <a:r>
              <a:rPr lang="sl-SI" sz="3600" b="1" dirty="0">
                <a:latin typeface="HelveticaNeueLT Pro 57 Cn" pitchFamily="34" charset="-18"/>
              </a:rPr>
              <a:t>, Kranj</a:t>
            </a:r>
            <a:endParaRPr lang="sl-SI" sz="3600" dirty="0">
              <a:latin typeface="HelveticaNeueLT Pro 57 Cn" pitchFamily="34" charset="-18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975" y="1392095"/>
            <a:ext cx="3800475" cy="313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3230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zgoraj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776"/>
            <a:ext cx="9144000" cy="94298"/>
          </a:xfrm>
          <a:prstGeom prst="rect">
            <a:avLst/>
          </a:prstGeom>
        </p:spPr>
      </p:pic>
      <p:pic>
        <p:nvPicPr>
          <p:cNvPr id="7" name="Slika 6" descr="spodaj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35774"/>
            <a:ext cx="9144000" cy="94298"/>
          </a:xfrm>
          <a:prstGeom prst="rect">
            <a:avLst/>
          </a:prstGeom>
        </p:spPr>
      </p:pic>
      <p:sp>
        <p:nvSpPr>
          <p:cNvPr id="2" name="Pravokotnik 1"/>
          <p:cNvSpPr/>
          <p:nvPr/>
        </p:nvSpPr>
        <p:spPr>
          <a:xfrm>
            <a:off x="1016605" y="501520"/>
            <a:ext cx="13500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GB" sz="1600" b="1" dirty="0">
                <a:solidFill>
                  <a:prstClr val="black"/>
                </a:solidFill>
                <a:latin typeface="HelveticaNeueLT Pro 57 Cn" pitchFamily="34" charset="-18"/>
              </a:rPr>
              <a:t>Micro </a:t>
            </a:r>
            <a:r>
              <a:rPr lang="en-GB" sz="1600" b="1" dirty="0" smtClean="0">
                <a:solidFill>
                  <a:prstClr val="black"/>
                </a:solidFill>
                <a:latin typeface="HelveticaNeueLT Pro 57 Cn" pitchFamily="34" charset="-18"/>
              </a:rPr>
              <a:t>location</a:t>
            </a:r>
            <a:endParaRPr lang="en-US" sz="1600" dirty="0">
              <a:solidFill>
                <a:prstClr val="black"/>
              </a:solidFill>
              <a:latin typeface="HelveticaNeueLT Pro 57 Cn" pitchFamily="34" charset="-18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44" y="942228"/>
            <a:ext cx="7653331" cy="3873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1495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zgoraj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776"/>
            <a:ext cx="9144000" cy="94298"/>
          </a:xfrm>
          <a:prstGeom prst="rect">
            <a:avLst/>
          </a:prstGeom>
        </p:spPr>
      </p:pic>
      <p:pic>
        <p:nvPicPr>
          <p:cNvPr id="7" name="Slika 6" descr="spodaj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35774"/>
            <a:ext cx="9144000" cy="94298"/>
          </a:xfrm>
          <a:prstGeom prst="rect">
            <a:avLst/>
          </a:prstGeom>
        </p:spPr>
      </p:pic>
      <p:sp>
        <p:nvSpPr>
          <p:cNvPr id="2" name="Pravokotnik 1"/>
          <p:cNvSpPr/>
          <p:nvPr/>
        </p:nvSpPr>
        <p:spPr>
          <a:xfrm>
            <a:off x="875651" y="816555"/>
            <a:ext cx="8100899" cy="3881960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>
              <a:spcAft>
                <a:spcPts val="0"/>
              </a:spcAft>
            </a:pPr>
            <a:r>
              <a:rPr lang="en-GB" sz="2000" b="1" dirty="0" smtClean="0">
                <a:latin typeface="HelveticaNeueLT Pro 57 Cn" pitchFamily="34" charset="-18"/>
                <a:ea typeface="Calibri"/>
                <a:cs typeface="Times New Roman"/>
              </a:rPr>
              <a:t>Characteristics </a:t>
            </a:r>
            <a:r>
              <a:rPr lang="en-GB" sz="2000" b="1" dirty="0">
                <a:latin typeface="HelveticaNeueLT Pro 57 Cn" pitchFamily="34" charset="-18"/>
                <a:ea typeface="Calibri"/>
                <a:cs typeface="Times New Roman"/>
              </a:rPr>
              <a:t>of the utility existing equipment </a:t>
            </a:r>
            <a:endParaRPr lang="sl-SI" sz="2000" b="1" dirty="0" smtClean="0">
              <a:latin typeface="HelveticaNeueLT Pro 57 Cn" pitchFamily="34" charset="-18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sl-SI" dirty="0">
              <a:ea typeface="Calibri"/>
              <a:cs typeface="Times New Roman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/>
              <a:buChar char=""/>
              <a:tabLst>
                <a:tab pos="457200" algn="l"/>
              </a:tabLst>
            </a:pPr>
            <a:r>
              <a:rPr lang="en-GB" b="1" dirty="0">
                <a:solidFill>
                  <a:srgbClr val="000000"/>
                </a:solidFill>
                <a:latin typeface="HelveticaNeueLT Pro 57 Cn" pitchFamily="34" charset="-18"/>
                <a:ea typeface="Times New Roman"/>
                <a:cs typeface="Calibri"/>
              </a:rPr>
              <a:t>Available surface: 9 ha</a:t>
            </a:r>
            <a:endParaRPr lang="sl-SI" dirty="0">
              <a:latin typeface="HelveticaNeueLT Pro 57 Cn" pitchFamily="34" charset="-18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/>
              <a:buChar char=""/>
              <a:tabLst>
                <a:tab pos="457200" algn="l"/>
              </a:tabLst>
            </a:pPr>
            <a:r>
              <a:rPr lang="sl-SI" b="1" dirty="0" smtClean="0">
                <a:solidFill>
                  <a:srgbClr val="000000"/>
                </a:solidFill>
                <a:latin typeface="HelveticaNeueLT Pro 57 Cn" pitchFamily="34" charset="-18"/>
                <a:ea typeface="Times New Roman"/>
                <a:cs typeface="Calibri"/>
              </a:rPr>
              <a:t>A</a:t>
            </a:r>
            <a:r>
              <a:rPr lang="en-GB" b="1" dirty="0" err="1" smtClean="0">
                <a:solidFill>
                  <a:srgbClr val="000000"/>
                </a:solidFill>
                <a:latin typeface="HelveticaNeueLT Pro 57 Cn" pitchFamily="34" charset="-18"/>
                <a:ea typeface="Times New Roman"/>
                <a:cs typeface="Calibri"/>
              </a:rPr>
              <a:t>ccess</a:t>
            </a:r>
            <a:r>
              <a:rPr lang="en-GB" b="1" dirty="0" smtClean="0">
                <a:solidFill>
                  <a:srgbClr val="000000"/>
                </a:solidFill>
                <a:latin typeface="HelveticaNeueLT Pro 57 Cn" pitchFamily="34" charset="-18"/>
                <a:ea typeface="Times New Roman"/>
                <a:cs typeface="Calibri"/>
              </a:rPr>
              <a:t> </a:t>
            </a:r>
            <a:r>
              <a:rPr lang="en-GB" b="1" dirty="0">
                <a:solidFill>
                  <a:srgbClr val="000000"/>
                </a:solidFill>
                <a:latin typeface="HelveticaNeueLT Pro 57 Cn" pitchFamily="34" charset="-18"/>
                <a:ea typeface="Times New Roman"/>
                <a:cs typeface="Calibri"/>
              </a:rPr>
              <a:t>roads</a:t>
            </a:r>
            <a:endParaRPr lang="sl-SI" dirty="0">
              <a:latin typeface="HelveticaNeueLT Pro 57 Cn" pitchFamily="34" charset="-18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/>
              <a:buChar char=""/>
              <a:tabLst>
                <a:tab pos="457200" algn="l"/>
              </a:tabLst>
            </a:pPr>
            <a:r>
              <a:rPr lang="en-GB" b="1" dirty="0">
                <a:solidFill>
                  <a:srgbClr val="000000"/>
                </a:solidFill>
                <a:latin typeface="HelveticaNeueLT Pro 57 Cn" pitchFamily="34" charset="-18"/>
                <a:ea typeface="Times New Roman"/>
                <a:cs typeface="Calibri"/>
              </a:rPr>
              <a:t>Connections to water resources</a:t>
            </a:r>
            <a:endParaRPr lang="sl-SI" dirty="0">
              <a:latin typeface="HelveticaNeueLT Pro 57 Cn" pitchFamily="34" charset="-18"/>
            </a:endParaRPr>
          </a:p>
          <a:p>
            <a:pPr marL="742950" lvl="1" indent="-285750">
              <a:lnSpc>
                <a:spcPct val="150000"/>
              </a:lnSpc>
              <a:spcAft>
                <a:spcPts val="0"/>
              </a:spcAft>
              <a:buFont typeface="Wingdings"/>
              <a:buChar char=""/>
              <a:tabLst>
                <a:tab pos="914400" algn="l"/>
              </a:tabLst>
            </a:pPr>
            <a:r>
              <a:rPr lang="en-GB" sz="1600" dirty="0">
                <a:solidFill>
                  <a:srgbClr val="000000"/>
                </a:solidFill>
                <a:latin typeface="HelveticaNeueLT Pro 57 Cn" pitchFamily="34" charset="-18"/>
                <a:ea typeface="Times New Roman"/>
                <a:cs typeface="Calibri"/>
              </a:rPr>
              <a:t>Drinking water from the city water network DN 80</a:t>
            </a:r>
            <a:endParaRPr lang="sl-SI" sz="1600" dirty="0">
              <a:latin typeface="HelveticaNeueLT Pro 57 Cn" pitchFamily="34" charset="-18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/>
              <a:buChar char=""/>
              <a:tabLst>
                <a:tab pos="457200" algn="l"/>
              </a:tabLst>
            </a:pPr>
            <a:r>
              <a:rPr lang="en-GB" b="1" dirty="0">
                <a:latin typeface="HelveticaNeueLT Pro 57 Cn" pitchFamily="34" charset="-18"/>
                <a:ea typeface="Times New Roman"/>
                <a:cs typeface="Calibri"/>
              </a:rPr>
              <a:t>Connection to the gas network</a:t>
            </a:r>
            <a:endParaRPr lang="sl-SI" dirty="0">
              <a:latin typeface="HelveticaNeueLT Pro 57 Cn" pitchFamily="34" charset="-18"/>
            </a:endParaRPr>
          </a:p>
          <a:p>
            <a:pPr marL="742950" lvl="1" indent="-285750">
              <a:lnSpc>
                <a:spcPct val="150000"/>
              </a:lnSpc>
              <a:spcAft>
                <a:spcPts val="0"/>
              </a:spcAft>
              <a:buFont typeface="Wingdings"/>
              <a:buChar char=""/>
              <a:tabLst>
                <a:tab pos="914400" algn="l"/>
              </a:tabLst>
            </a:pPr>
            <a:r>
              <a:rPr lang="en-GB" sz="1600" dirty="0">
                <a:latin typeface="HelveticaNeueLT Pro 57 Cn" pitchFamily="34" charset="-18"/>
                <a:ea typeface="Times New Roman"/>
                <a:cs typeface="Calibri"/>
              </a:rPr>
              <a:t>Dimension of the inlet pipeline: DN 40</a:t>
            </a:r>
            <a:endParaRPr lang="sl-SI" sz="1600" dirty="0">
              <a:latin typeface="HelveticaNeueLT Pro 57 Cn" pitchFamily="34" charset="-18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/>
              <a:buChar char=""/>
              <a:tabLst>
                <a:tab pos="457200" algn="l"/>
              </a:tabLst>
            </a:pPr>
            <a:r>
              <a:rPr lang="en-GB" b="1" dirty="0">
                <a:latin typeface="HelveticaNeueLT Pro 57 Cn" pitchFamily="34" charset="-18"/>
                <a:ea typeface="Times New Roman"/>
                <a:cs typeface="Calibri"/>
              </a:rPr>
              <a:t>Connection to the electrical network</a:t>
            </a:r>
            <a:endParaRPr lang="sl-SI" dirty="0">
              <a:latin typeface="HelveticaNeueLT Pro 57 Cn" pitchFamily="34" charset="-18"/>
            </a:endParaRPr>
          </a:p>
          <a:p>
            <a:pPr marL="742950" lvl="1" indent="-285750">
              <a:lnSpc>
                <a:spcPct val="150000"/>
              </a:lnSpc>
              <a:spcAft>
                <a:spcPts val="0"/>
              </a:spcAft>
              <a:buFont typeface="Wingdings"/>
              <a:buChar char=""/>
              <a:tabLst>
                <a:tab pos="914400" algn="l"/>
              </a:tabLst>
            </a:pPr>
            <a:r>
              <a:rPr lang="en-GB" sz="1600" dirty="0">
                <a:latin typeface="HelveticaNeueLT Pro 57 Cn" pitchFamily="34" charset="-18"/>
                <a:ea typeface="Times New Roman"/>
                <a:cs typeface="Calibri"/>
              </a:rPr>
              <a:t>Connection power max. 5,6 MW</a:t>
            </a:r>
            <a:endParaRPr lang="sl-SI" sz="1600" dirty="0">
              <a:effectLst/>
              <a:latin typeface="HelveticaNeueLT Pro 57 Cn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575308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zgoraj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776"/>
            <a:ext cx="9144000" cy="94298"/>
          </a:xfrm>
          <a:prstGeom prst="rect">
            <a:avLst/>
          </a:prstGeom>
        </p:spPr>
      </p:pic>
      <p:pic>
        <p:nvPicPr>
          <p:cNvPr id="7" name="Slika 6" descr="spodaj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35774"/>
            <a:ext cx="9144000" cy="94298"/>
          </a:xfrm>
          <a:prstGeom prst="rect">
            <a:avLst/>
          </a:prstGeom>
        </p:spPr>
      </p:pic>
      <p:sp>
        <p:nvSpPr>
          <p:cNvPr id="8" name="Pravokotnik 7"/>
          <p:cNvSpPr/>
          <p:nvPr/>
        </p:nvSpPr>
        <p:spPr>
          <a:xfrm>
            <a:off x="369371" y="381795"/>
            <a:ext cx="4607674" cy="1251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800"/>
              </a:spcAft>
            </a:pPr>
            <a:r>
              <a:rPr lang="en-GB" sz="1600" b="1" dirty="0" smtClean="0">
                <a:solidFill>
                  <a:prstClr val="black"/>
                </a:solidFill>
                <a:latin typeface="HelveticaNeueLT Pro 57 Cn" pitchFamily="34" charset="-18"/>
              </a:rPr>
              <a:t>Urban </a:t>
            </a:r>
            <a:r>
              <a:rPr lang="en-GB" sz="1600" b="1" dirty="0">
                <a:solidFill>
                  <a:prstClr val="black"/>
                </a:solidFill>
                <a:latin typeface="HelveticaNeueLT Pro 57 Cn" pitchFamily="34" charset="-18"/>
              </a:rPr>
              <a:t>plan </a:t>
            </a:r>
            <a:r>
              <a:rPr lang="en-GB" sz="1600" b="1" dirty="0" smtClean="0">
                <a:solidFill>
                  <a:prstClr val="black"/>
                </a:solidFill>
                <a:latin typeface="HelveticaNeueLT Pro 57 Cn" pitchFamily="34" charset="-18"/>
              </a:rPr>
              <a:t>OPPN</a:t>
            </a:r>
            <a:r>
              <a:rPr lang="sl-SI" sz="1600" b="1" dirty="0" smtClean="0">
                <a:solidFill>
                  <a:prstClr val="black"/>
                </a:solidFill>
                <a:latin typeface="HelveticaNeueLT Pro 57 Cn" pitchFamily="34" charset="-18"/>
              </a:rPr>
              <a:t> </a:t>
            </a:r>
          </a:p>
          <a:p>
            <a:pPr lvl="0">
              <a:spcAft>
                <a:spcPts val="800"/>
              </a:spcAft>
            </a:pPr>
            <a:r>
              <a:rPr lang="sl-SI" sz="1500" dirty="0" err="1" smtClean="0">
                <a:solidFill>
                  <a:prstClr val="black"/>
                </a:solidFill>
                <a:latin typeface="HelveticaNeueLT Pro 57 Cn" pitchFamily="34" charset="-18"/>
                <a:ea typeface="Calibri"/>
                <a:cs typeface="Times New Roman"/>
              </a:rPr>
              <a:t>The</a:t>
            </a:r>
            <a:r>
              <a:rPr lang="sl-SI" sz="1500" dirty="0" smtClean="0">
                <a:solidFill>
                  <a:prstClr val="black"/>
                </a:solidFill>
                <a:latin typeface="HelveticaNeueLT Pro 57 Cn" pitchFamily="34" charset="-18"/>
                <a:ea typeface="Calibri"/>
                <a:cs typeface="Times New Roman"/>
              </a:rPr>
              <a:t> </a:t>
            </a:r>
            <a:r>
              <a:rPr lang="sl-SI" sz="1500" dirty="0" err="1" smtClean="0">
                <a:solidFill>
                  <a:prstClr val="black"/>
                </a:solidFill>
                <a:latin typeface="HelveticaNeueLT Pro 57 Cn" pitchFamily="34" charset="-18"/>
                <a:ea typeface="Calibri"/>
                <a:cs typeface="Times New Roman"/>
              </a:rPr>
              <a:t>spatial</a:t>
            </a:r>
            <a:r>
              <a:rPr lang="sl-SI" sz="1500" dirty="0" smtClean="0">
                <a:solidFill>
                  <a:prstClr val="black"/>
                </a:solidFill>
                <a:latin typeface="HelveticaNeueLT Pro 57 Cn" pitchFamily="34" charset="-18"/>
                <a:ea typeface="Calibri"/>
                <a:cs typeface="Times New Roman"/>
              </a:rPr>
              <a:t> </a:t>
            </a:r>
            <a:r>
              <a:rPr lang="sl-SI" sz="1500" dirty="0" err="1" smtClean="0">
                <a:solidFill>
                  <a:prstClr val="black"/>
                </a:solidFill>
                <a:latin typeface="HelveticaNeueLT Pro 57 Cn" pitchFamily="34" charset="-18"/>
                <a:ea typeface="Calibri"/>
                <a:cs typeface="Times New Roman"/>
              </a:rPr>
              <a:t>solution</a:t>
            </a:r>
            <a:r>
              <a:rPr lang="sl-SI" sz="1500" dirty="0" smtClean="0">
                <a:solidFill>
                  <a:prstClr val="black"/>
                </a:solidFill>
                <a:latin typeface="HelveticaNeueLT Pro 57 Cn" pitchFamily="34" charset="-18"/>
                <a:ea typeface="Calibri"/>
                <a:cs typeface="Times New Roman"/>
              </a:rPr>
              <a:t> is </a:t>
            </a:r>
            <a:r>
              <a:rPr lang="sl-SI" sz="1500" dirty="0" err="1" smtClean="0">
                <a:solidFill>
                  <a:prstClr val="black"/>
                </a:solidFill>
                <a:latin typeface="HelveticaNeueLT Pro 57 Cn" pitchFamily="34" charset="-18"/>
                <a:ea typeface="Calibri"/>
                <a:cs typeface="Times New Roman"/>
              </a:rPr>
              <a:t>emphatically</a:t>
            </a:r>
            <a:r>
              <a:rPr lang="sl-SI" sz="1500" dirty="0" smtClean="0">
                <a:solidFill>
                  <a:prstClr val="black"/>
                </a:solidFill>
                <a:latin typeface="HelveticaNeueLT Pro 57 Cn" pitchFamily="34" charset="-18"/>
                <a:ea typeface="Calibri"/>
                <a:cs typeface="Times New Roman"/>
              </a:rPr>
              <a:t> </a:t>
            </a:r>
            <a:r>
              <a:rPr lang="sl-SI" sz="1500" dirty="0" err="1" smtClean="0">
                <a:solidFill>
                  <a:prstClr val="black"/>
                </a:solidFill>
                <a:latin typeface="HelveticaNeueLT Pro 57 Cn" pitchFamily="34" charset="-18"/>
                <a:ea typeface="Calibri"/>
                <a:cs typeface="Times New Roman"/>
              </a:rPr>
              <a:t>related</a:t>
            </a:r>
            <a:r>
              <a:rPr lang="sl-SI" sz="1500" dirty="0" smtClean="0">
                <a:solidFill>
                  <a:prstClr val="black"/>
                </a:solidFill>
                <a:latin typeface="HelveticaNeueLT Pro 57 Cn" pitchFamily="34" charset="-18"/>
                <a:ea typeface="Calibri"/>
                <a:cs typeface="Times New Roman"/>
              </a:rPr>
              <a:t> to </a:t>
            </a:r>
            <a:r>
              <a:rPr lang="sl-SI" sz="1500" dirty="0" err="1" smtClean="0">
                <a:solidFill>
                  <a:prstClr val="black"/>
                </a:solidFill>
                <a:latin typeface="HelveticaNeueLT Pro 57 Cn" pitchFamily="34" charset="-18"/>
                <a:ea typeface="Calibri"/>
                <a:cs typeface="Times New Roman"/>
              </a:rPr>
              <a:t>both</a:t>
            </a:r>
            <a:r>
              <a:rPr lang="sl-SI" sz="1500" dirty="0" smtClean="0">
                <a:solidFill>
                  <a:prstClr val="black"/>
                </a:solidFill>
                <a:latin typeface="HelveticaNeueLT Pro 57 Cn" pitchFamily="34" charset="-18"/>
                <a:ea typeface="Calibri"/>
                <a:cs typeface="Times New Roman"/>
              </a:rPr>
              <a:t> </a:t>
            </a:r>
            <a:r>
              <a:rPr lang="sl-SI" sz="1500" dirty="0" err="1" smtClean="0">
                <a:solidFill>
                  <a:prstClr val="black"/>
                </a:solidFill>
                <a:latin typeface="HelveticaNeueLT Pro 57 Cn" pitchFamily="34" charset="-18"/>
                <a:ea typeface="Calibri"/>
                <a:cs typeface="Times New Roman"/>
              </a:rPr>
              <a:t>the</a:t>
            </a:r>
            <a:r>
              <a:rPr lang="sl-SI" sz="1500" dirty="0" smtClean="0">
                <a:solidFill>
                  <a:prstClr val="black"/>
                </a:solidFill>
                <a:latin typeface="HelveticaNeueLT Pro 57 Cn" pitchFamily="34" charset="-18"/>
                <a:ea typeface="Calibri"/>
                <a:cs typeface="Times New Roman"/>
              </a:rPr>
              <a:t> </a:t>
            </a:r>
            <a:r>
              <a:rPr lang="sl-SI" sz="1500" dirty="0" err="1" smtClean="0">
                <a:solidFill>
                  <a:prstClr val="black"/>
                </a:solidFill>
                <a:latin typeface="HelveticaNeueLT Pro 57 Cn" pitchFamily="34" charset="-18"/>
                <a:ea typeface="Calibri"/>
                <a:cs typeface="Times New Roman"/>
              </a:rPr>
              <a:t>main</a:t>
            </a:r>
            <a:r>
              <a:rPr lang="sl-SI" sz="1500" dirty="0" smtClean="0">
                <a:solidFill>
                  <a:prstClr val="black"/>
                </a:solidFill>
                <a:latin typeface="HelveticaNeueLT Pro 57 Cn" pitchFamily="34" charset="-18"/>
                <a:ea typeface="Calibri"/>
                <a:cs typeface="Times New Roman"/>
              </a:rPr>
              <a:t> </a:t>
            </a:r>
            <a:r>
              <a:rPr lang="sl-SI" sz="1500" dirty="0" err="1" smtClean="0">
                <a:solidFill>
                  <a:prstClr val="black"/>
                </a:solidFill>
                <a:latin typeface="HelveticaNeueLT Pro 57 Cn" pitchFamily="34" charset="-18"/>
                <a:ea typeface="Calibri"/>
                <a:cs typeface="Times New Roman"/>
              </a:rPr>
              <a:t>neighboring</a:t>
            </a:r>
            <a:r>
              <a:rPr lang="sl-SI" sz="1500" dirty="0" smtClean="0">
                <a:solidFill>
                  <a:prstClr val="black"/>
                </a:solidFill>
                <a:latin typeface="HelveticaNeueLT Pro 57 Cn" pitchFamily="34" charset="-18"/>
                <a:ea typeface="Calibri"/>
                <a:cs typeface="Times New Roman"/>
              </a:rPr>
              <a:t> </a:t>
            </a:r>
            <a:r>
              <a:rPr lang="sl-SI" sz="1500" dirty="0" err="1" smtClean="0">
                <a:solidFill>
                  <a:prstClr val="black"/>
                </a:solidFill>
                <a:latin typeface="HelveticaNeueLT Pro 57 Cn" pitchFamily="34" charset="-18"/>
                <a:ea typeface="Calibri"/>
                <a:cs typeface="Times New Roman"/>
              </a:rPr>
              <a:t>areas</a:t>
            </a:r>
            <a:r>
              <a:rPr lang="sl-SI" sz="1500" dirty="0" smtClean="0">
                <a:solidFill>
                  <a:prstClr val="black"/>
                </a:solidFill>
                <a:latin typeface="HelveticaNeueLT Pro 57 Cn" pitchFamily="34" charset="-18"/>
                <a:ea typeface="Calibri"/>
                <a:cs typeface="Times New Roman"/>
              </a:rPr>
              <a:t>, </a:t>
            </a:r>
            <a:r>
              <a:rPr lang="sl-SI" sz="1500" dirty="0" err="1" smtClean="0">
                <a:solidFill>
                  <a:prstClr val="black"/>
                </a:solidFill>
                <a:latin typeface="HelveticaNeueLT Pro 57 Cn" pitchFamily="34" charset="-18"/>
                <a:ea typeface="Calibri"/>
                <a:cs typeface="Times New Roman"/>
              </a:rPr>
              <a:t>both</a:t>
            </a:r>
            <a:r>
              <a:rPr lang="sl-SI" sz="1500" dirty="0" smtClean="0">
                <a:solidFill>
                  <a:prstClr val="black"/>
                </a:solidFill>
                <a:latin typeface="HelveticaNeueLT Pro 57 Cn" pitchFamily="34" charset="-18"/>
                <a:ea typeface="Calibri"/>
                <a:cs typeface="Times New Roman"/>
              </a:rPr>
              <a:t> </a:t>
            </a:r>
            <a:r>
              <a:rPr lang="sl-SI" sz="1500" dirty="0" err="1" smtClean="0">
                <a:solidFill>
                  <a:prstClr val="black"/>
                </a:solidFill>
                <a:latin typeface="HelveticaNeueLT Pro 57 Cn" pitchFamily="34" charset="-18"/>
                <a:ea typeface="Calibri"/>
                <a:cs typeface="Times New Roman"/>
              </a:rPr>
              <a:t>the</a:t>
            </a:r>
            <a:r>
              <a:rPr lang="sl-SI" sz="1500" dirty="0" smtClean="0">
                <a:solidFill>
                  <a:prstClr val="black"/>
                </a:solidFill>
                <a:latin typeface="HelveticaNeueLT Pro 57 Cn" pitchFamily="34" charset="-18"/>
                <a:ea typeface="Calibri"/>
                <a:cs typeface="Times New Roman"/>
              </a:rPr>
              <a:t> </a:t>
            </a:r>
            <a:r>
              <a:rPr lang="sl-SI" sz="1500" dirty="0" err="1" smtClean="0">
                <a:solidFill>
                  <a:prstClr val="black"/>
                </a:solidFill>
                <a:latin typeface="HelveticaNeueLT Pro 57 Cn" pitchFamily="34" charset="-18"/>
                <a:ea typeface="Calibri"/>
                <a:cs typeface="Times New Roman"/>
              </a:rPr>
              <a:t>course</a:t>
            </a:r>
            <a:r>
              <a:rPr lang="sl-SI" sz="1500" dirty="0" smtClean="0">
                <a:solidFill>
                  <a:prstClr val="black"/>
                </a:solidFill>
                <a:latin typeface="HelveticaNeueLT Pro 57 Cn" pitchFamily="34" charset="-18"/>
                <a:ea typeface="Calibri"/>
                <a:cs typeface="Times New Roman"/>
              </a:rPr>
              <a:t> </a:t>
            </a:r>
            <a:r>
              <a:rPr lang="sl-SI" sz="1500" dirty="0" err="1" smtClean="0">
                <a:solidFill>
                  <a:prstClr val="black"/>
                </a:solidFill>
                <a:latin typeface="HelveticaNeueLT Pro 57 Cn" pitchFamily="34" charset="-18"/>
                <a:ea typeface="Calibri"/>
                <a:cs typeface="Times New Roman"/>
              </a:rPr>
              <a:t>of</a:t>
            </a:r>
            <a:r>
              <a:rPr lang="sl-SI" sz="1500" dirty="0" smtClean="0">
                <a:solidFill>
                  <a:prstClr val="black"/>
                </a:solidFill>
                <a:latin typeface="HelveticaNeueLT Pro 57 Cn" pitchFamily="34" charset="-18"/>
                <a:ea typeface="Calibri"/>
                <a:cs typeface="Times New Roman"/>
              </a:rPr>
              <a:t> </a:t>
            </a:r>
            <a:r>
              <a:rPr lang="sl-SI" sz="1500" dirty="0" err="1" smtClean="0">
                <a:solidFill>
                  <a:prstClr val="black"/>
                </a:solidFill>
                <a:latin typeface="HelveticaNeueLT Pro 57 Cn" pitchFamily="34" charset="-18"/>
                <a:ea typeface="Calibri"/>
                <a:cs typeface="Times New Roman"/>
              </a:rPr>
              <a:t>the</a:t>
            </a:r>
            <a:r>
              <a:rPr lang="sl-SI" sz="1500" dirty="0" smtClean="0">
                <a:solidFill>
                  <a:prstClr val="black"/>
                </a:solidFill>
                <a:latin typeface="HelveticaNeueLT Pro 57 Cn" pitchFamily="34" charset="-18"/>
                <a:ea typeface="Calibri"/>
                <a:cs typeface="Times New Roman"/>
              </a:rPr>
              <a:t> </a:t>
            </a:r>
            <a:r>
              <a:rPr lang="sl-SI" sz="1500" dirty="0" err="1" smtClean="0">
                <a:solidFill>
                  <a:prstClr val="black"/>
                </a:solidFill>
                <a:latin typeface="HelveticaNeueLT Pro 57 Cn" pitchFamily="34" charset="-18"/>
                <a:ea typeface="Calibri"/>
                <a:cs typeface="Times New Roman"/>
              </a:rPr>
              <a:t>railway</a:t>
            </a:r>
            <a:r>
              <a:rPr lang="sl-SI" sz="1500" dirty="0" smtClean="0">
                <a:solidFill>
                  <a:prstClr val="black"/>
                </a:solidFill>
                <a:latin typeface="HelveticaNeueLT Pro 57 Cn" pitchFamily="34" charset="-18"/>
                <a:ea typeface="Calibri"/>
                <a:cs typeface="Times New Roman"/>
              </a:rPr>
              <a:t> </a:t>
            </a:r>
            <a:r>
              <a:rPr lang="sl-SI" sz="1500" dirty="0" err="1" smtClean="0">
                <a:solidFill>
                  <a:prstClr val="black"/>
                </a:solidFill>
                <a:latin typeface="HelveticaNeueLT Pro 57 Cn" pitchFamily="34" charset="-18"/>
                <a:ea typeface="Calibri"/>
                <a:cs typeface="Times New Roman"/>
              </a:rPr>
              <a:t>and</a:t>
            </a:r>
            <a:r>
              <a:rPr lang="sl-SI" sz="1500" dirty="0" smtClean="0">
                <a:solidFill>
                  <a:prstClr val="black"/>
                </a:solidFill>
                <a:latin typeface="HelveticaNeueLT Pro 57 Cn" pitchFamily="34" charset="-18"/>
                <a:ea typeface="Calibri"/>
                <a:cs typeface="Times New Roman"/>
              </a:rPr>
              <a:t> </a:t>
            </a:r>
            <a:r>
              <a:rPr lang="sl-SI" sz="1500" dirty="0" err="1" smtClean="0">
                <a:solidFill>
                  <a:prstClr val="black"/>
                </a:solidFill>
                <a:latin typeface="HelveticaNeueLT Pro 57 Cn" pitchFamily="34" charset="-18"/>
                <a:ea typeface="Calibri"/>
                <a:cs typeface="Times New Roman"/>
              </a:rPr>
              <a:t>the</a:t>
            </a:r>
            <a:r>
              <a:rPr lang="sl-SI" sz="1500" dirty="0" smtClean="0">
                <a:solidFill>
                  <a:prstClr val="black"/>
                </a:solidFill>
                <a:latin typeface="HelveticaNeueLT Pro 57 Cn" pitchFamily="34" charset="-18"/>
                <a:ea typeface="Calibri"/>
                <a:cs typeface="Times New Roman"/>
              </a:rPr>
              <a:t> </a:t>
            </a:r>
            <a:r>
              <a:rPr lang="sl-SI" sz="1500" dirty="0" err="1" smtClean="0">
                <a:solidFill>
                  <a:prstClr val="black"/>
                </a:solidFill>
                <a:latin typeface="HelveticaNeueLT Pro 57 Cn" pitchFamily="34" charset="-18"/>
                <a:ea typeface="Calibri"/>
                <a:cs typeface="Times New Roman"/>
              </a:rPr>
              <a:t>river</a:t>
            </a:r>
            <a:r>
              <a:rPr lang="sl-SI" sz="1500" dirty="0" smtClean="0">
                <a:solidFill>
                  <a:prstClr val="black"/>
                </a:solidFill>
                <a:latin typeface="HelveticaNeueLT Pro 57 Cn" pitchFamily="34" charset="-18"/>
                <a:ea typeface="Calibri"/>
                <a:cs typeface="Times New Roman"/>
              </a:rPr>
              <a:t>. </a:t>
            </a:r>
          </a:p>
          <a:p>
            <a:pPr lvl="0">
              <a:spcBef>
                <a:spcPct val="0"/>
              </a:spcBef>
              <a:defRPr/>
            </a:pPr>
            <a:endParaRPr lang="en-US" sz="1600" dirty="0">
              <a:solidFill>
                <a:prstClr val="black"/>
              </a:solidFill>
              <a:latin typeface="HelveticaNeueLT Pro 57 Cn" pitchFamily="34" charset="-18"/>
            </a:endParaRPr>
          </a:p>
        </p:txBody>
      </p:sp>
      <p:pic>
        <p:nvPicPr>
          <p:cNvPr id="9" name="Slika 8" descr="Slika, ki vsebuje besede preslikava&#10;&#10;Opis je samodejno ustvarjen"/>
          <p:cNvPicPr>
            <a:picLocks noChangeAspect="1"/>
          </p:cNvPicPr>
          <p:nvPr/>
        </p:nvPicPr>
        <p:blipFill rotWithShape="1">
          <a:blip r:embed="rId4"/>
          <a:srcRect l="4923" r="6015"/>
          <a:stretch/>
        </p:blipFill>
        <p:spPr>
          <a:xfrm>
            <a:off x="5229224" y="681540"/>
            <a:ext cx="3667125" cy="3960000"/>
          </a:xfrm>
          <a:prstGeom prst="rect">
            <a:avLst/>
          </a:prstGeom>
        </p:spPr>
      </p:pic>
      <p:sp>
        <p:nvSpPr>
          <p:cNvPr id="3" name="Pravokotnik 2"/>
          <p:cNvSpPr/>
          <p:nvPr/>
        </p:nvSpPr>
        <p:spPr>
          <a:xfrm>
            <a:off x="386535" y="1593160"/>
            <a:ext cx="4572000" cy="327384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150000"/>
              </a:lnSpc>
              <a:spcAft>
                <a:spcPts val="800"/>
              </a:spcAft>
            </a:pPr>
            <a:r>
              <a:rPr lang="sl-SI" sz="1500" dirty="0">
                <a:solidFill>
                  <a:prstClr val="black"/>
                </a:solidFill>
                <a:latin typeface="HelveticaNeueLT Pro 57 Cn" pitchFamily="34" charset="-18"/>
                <a:ea typeface="Calibri"/>
                <a:cs typeface="Times New Roman"/>
              </a:rPr>
              <a:t>It is </a:t>
            </a:r>
            <a:r>
              <a:rPr lang="sl-SI" sz="1500" dirty="0" err="1">
                <a:solidFill>
                  <a:prstClr val="black"/>
                </a:solidFill>
                <a:latin typeface="HelveticaNeueLT Pro 57 Cn" pitchFamily="34" charset="-18"/>
                <a:ea typeface="Calibri"/>
                <a:cs typeface="Times New Roman"/>
              </a:rPr>
              <a:t>divided</a:t>
            </a:r>
            <a:r>
              <a:rPr lang="sl-SI" sz="1500" dirty="0">
                <a:solidFill>
                  <a:prstClr val="black"/>
                </a:solidFill>
                <a:latin typeface="HelveticaNeueLT Pro 57 Cn" pitchFamily="34" charset="-18"/>
                <a:ea typeface="Calibri"/>
                <a:cs typeface="Times New Roman"/>
              </a:rPr>
              <a:t> </a:t>
            </a:r>
            <a:r>
              <a:rPr lang="sl-SI" sz="1500" dirty="0" err="1">
                <a:solidFill>
                  <a:prstClr val="black"/>
                </a:solidFill>
                <a:latin typeface="HelveticaNeueLT Pro 57 Cn" pitchFamily="34" charset="-18"/>
                <a:ea typeface="Calibri"/>
                <a:cs typeface="Times New Roman"/>
              </a:rPr>
              <a:t>into</a:t>
            </a:r>
            <a:r>
              <a:rPr lang="sl-SI" sz="1500" dirty="0">
                <a:solidFill>
                  <a:prstClr val="black"/>
                </a:solidFill>
                <a:latin typeface="HelveticaNeueLT Pro 57 Cn" pitchFamily="34" charset="-18"/>
                <a:ea typeface="Calibri"/>
                <a:cs typeface="Times New Roman"/>
              </a:rPr>
              <a:t> </a:t>
            </a:r>
            <a:r>
              <a:rPr lang="sl-SI" sz="1500" b="1" dirty="0" err="1">
                <a:solidFill>
                  <a:prstClr val="black"/>
                </a:solidFill>
                <a:latin typeface="HelveticaNeueLT Pro 57 Cn" pitchFamily="34" charset="-18"/>
                <a:ea typeface="Calibri"/>
                <a:cs typeface="Times New Roman"/>
              </a:rPr>
              <a:t>new</a:t>
            </a:r>
            <a:r>
              <a:rPr lang="sl-SI" sz="1500" dirty="0">
                <a:solidFill>
                  <a:prstClr val="black"/>
                </a:solidFill>
                <a:latin typeface="HelveticaNeueLT Pro 57 Cn" pitchFamily="34" charset="-18"/>
                <a:ea typeface="Calibri"/>
                <a:cs typeface="Times New Roman"/>
              </a:rPr>
              <a:t> </a:t>
            </a:r>
            <a:r>
              <a:rPr lang="sl-SI" sz="1500" b="1" dirty="0">
                <a:solidFill>
                  <a:prstClr val="black"/>
                </a:solidFill>
                <a:latin typeface="HelveticaNeueLT Pro 57 Cn" pitchFamily="34" charset="-18"/>
                <a:ea typeface="Calibri"/>
                <a:cs typeface="Times New Roman"/>
              </a:rPr>
              <a:t>program</a:t>
            </a:r>
            <a:r>
              <a:rPr lang="sl-SI" sz="1500" dirty="0">
                <a:solidFill>
                  <a:prstClr val="black"/>
                </a:solidFill>
                <a:latin typeface="HelveticaNeueLT Pro 57 Cn" pitchFamily="34" charset="-18"/>
                <a:ea typeface="Calibri"/>
                <a:cs typeface="Times New Roman"/>
              </a:rPr>
              <a:t>: </a:t>
            </a:r>
          </a:p>
          <a:p>
            <a:pPr marL="342900" indent="-342900">
              <a:lnSpc>
                <a:spcPct val="150000"/>
              </a:lnSpc>
              <a:buFont typeface="Calibri"/>
              <a:buChar char="-"/>
            </a:pPr>
            <a:r>
              <a:rPr lang="sl-SI" sz="1500" dirty="0" err="1">
                <a:solidFill>
                  <a:prstClr val="black"/>
                </a:solidFill>
                <a:latin typeface="HelveticaNeueLT Pro 57 Cn" pitchFamily="34" charset="-18"/>
                <a:ea typeface="Calibri"/>
                <a:cs typeface="Times New Roman"/>
              </a:rPr>
              <a:t>intensive</a:t>
            </a:r>
            <a:r>
              <a:rPr lang="sl-SI" sz="1500" dirty="0">
                <a:solidFill>
                  <a:prstClr val="black"/>
                </a:solidFill>
                <a:latin typeface="HelveticaNeueLT Pro 57 Cn" pitchFamily="34" charset="-18"/>
                <a:ea typeface="Calibri"/>
                <a:cs typeface="Times New Roman"/>
              </a:rPr>
              <a:t> </a:t>
            </a:r>
            <a:r>
              <a:rPr lang="sl-SI" sz="1500" dirty="0" err="1">
                <a:solidFill>
                  <a:prstClr val="black"/>
                </a:solidFill>
                <a:latin typeface="HelveticaNeueLT Pro 57 Cn" pitchFamily="34" charset="-18"/>
                <a:ea typeface="Calibri"/>
                <a:cs typeface="Times New Roman"/>
              </a:rPr>
              <a:t>southern</a:t>
            </a:r>
            <a:r>
              <a:rPr lang="sl-SI" sz="1500" dirty="0">
                <a:solidFill>
                  <a:prstClr val="black"/>
                </a:solidFill>
                <a:latin typeface="HelveticaNeueLT Pro 57 Cn" pitchFamily="34" charset="-18"/>
                <a:ea typeface="Calibri"/>
                <a:cs typeface="Times New Roman"/>
              </a:rPr>
              <a:t> part </a:t>
            </a:r>
            <a:r>
              <a:rPr lang="sl-SI" sz="1500" dirty="0" err="1">
                <a:solidFill>
                  <a:prstClr val="black"/>
                </a:solidFill>
                <a:latin typeface="HelveticaNeueLT Pro 57 Cn" pitchFamily="34" charset="-18"/>
                <a:ea typeface="Calibri"/>
                <a:cs typeface="Times New Roman"/>
              </a:rPr>
              <a:t>of</a:t>
            </a:r>
            <a:r>
              <a:rPr lang="sl-SI" sz="1500" dirty="0">
                <a:solidFill>
                  <a:prstClr val="black"/>
                </a:solidFill>
                <a:latin typeface="HelveticaNeueLT Pro 57 Cn" pitchFamily="34" charset="-18"/>
                <a:ea typeface="Calibri"/>
                <a:cs typeface="Times New Roman"/>
              </a:rPr>
              <a:t> </a:t>
            </a:r>
            <a:r>
              <a:rPr lang="sl-SI" sz="1500" dirty="0" err="1">
                <a:solidFill>
                  <a:prstClr val="black"/>
                </a:solidFill>
                <a:latin typeface="HelveticaNeueLT Pro 57 Cn" pitchFamily="34" charset="-18"/>
                <a:ea typeface="Calibri"/>
                <a:cs typeface="Times New Roman"/>
              </a:rPr>
              <a:t>the</a:t>
            </a:r>
            <a:r>
              <a:rPr lang="sl-SI" sz="1500" dirty="0">
                <a:solidFill>
                  <a:prstClr val="black"/>
                </a:solidFill>
                <a:latin typeface="HelveticaNeueLT Pro 57 Cn" pitchFamily="34" charset="-18"/>
                <a:ea typeface="Calibri"/>
                <a:cs typeface="Times New Roman"/>
              </a:rPr>
              <a:t> </a:t>
            </a:r>
            <a:r>
              <a:rPr lang="sl-SI" sz="1500" dirty="0" err="1">
                <a:solidFill>
                  <a:prstClr val="black"/>
                </a:solidFill>
                <a:latin typeface="HelveticaNeueLT Pro 57 Cn" pitchFamily="34" charset="-18"/>
                <a:ea typeface="Calibri"/>
                <a:cs typeface="Times New Roman"/>
              </a:rPr>
              <a:t>area</a:t>
            </a:r>
            <a:r>
              <a:rPr lang="sl-SI" sz="1500" dirty="0">
                <a:solidFill>
                  <a:prstClr val="black"/>
                </a:solidFill>
                <a:latin typeface="HelveticaNeueLT Pro 57 Cn" pitchFamily="34" charset="-18"/>
                <a:ea typeface="Calibri"/>
                <a:cs typeface="Times New Roman"/>
              </a:rPr>
              <a:t> </a:t>
            </a:r>
            <a:r>
              <a:rPr lang="sl-SI" sz="1500" dirty="0" err="1">
                <a:solidFill>
                  <a:prstClr val="black"/>
                </a:solidFill>
                <a:latin typeface="HelveticaNeueLT Pro 57 Cn" pitchFamily="34" charset="-18"/>
                <a:ea typeface="Calibri"/>
                <a:cs typeface="Times New Roman"/>
              </a:rPr>
              <a:t>with</a:t>
            </a:r>
            <a:r>
              <a:rPr lang="sl-SI" sz="1500" dirty="0">
                <a:solidFill>
                  <a:prstClr val="black"/>
                </a:solidFill>
                <a:latin typeface="HelveticaNeueLT Pro 57 Cn" pitchFamily="34" charset="-18"/>
                <a:ea typeface="Calibri"/>
                <a:cs typeface="Times New Roman"/>
              </a:rPr>
              <a:t> major </a:t>
            </a:r>
            <a:r>
              <a:rPr lang="sl-SI" sz="1500" dirty="0" err="1">
                <a:solidFill>
                  <a:prstClr val="black"/>
                </a:solidFill>
                <a:latin typeface="HelveticaNeueLT Pro 57 Cn" pitchFamily="34" charset="-18"/>
                <a:ea typeface="Calibri"/>
                <a:cs typeface="Times New Roman"/>
              </a:rPr>
              <a:t>construction</a:t>
            </a:r>
            <a:r>
              <a:rPr lang="sl-SI" sz="1500" dirty="0">
                <a:solidFill>
                  <a:prstClr val="black"/>
                </a:solidFill>
                <a:latin typeface="HelveticaNeueLT Pro 57 Cn" pitchFamily="34" charset="-18"/>
                <a:ea typeface="Calibri"/>
                <a:cs typeface="Times New Roman"/>
              </a:rPr>
              <a:t> </a:t>
            </a:r>
            <a:r>
              <a:rPr lang="sl-SI" sz="1500" dirty="0" err="1">
                <a:solidFill>
                  <a:prstClr val="black"/>
                </a:solidFill>
                <a:latin typeface="HelveticaNeueLT Pro 57 Cn" pitchFamily="34" charset="-18"/>
                <a:ea typeface="Calibri"/>
                <a:cs typeface="Times New Roman"/>
              </a:rPr>
              <a:t>and</a:t>
            </a:r>
            <a:r>
              <a:rPr lang="sl-SI" sz="1500" dirty="0">
                <a:solidFill>
                  <a:prstClr val="black"/>
                </a:solidFill>
                <a:latin typeface="HelveticaNeueLT Pro 57 Cn" pitchFamily="34" charset="-18"/>
                <a:ea typeface="Calibri"/>
                <a:cs typeface="Times New Roman"/>
              </a:rPr>
              <a:t> </a:t>
            </a:r>
            <a:r>
              <a:rPr lang="sl-SI" sz="1500" dirty="0" err="1">
                <a:solidFill>
                  <a:prstClr val="black"/>
                </a:solidFill>
                <a:latin typeface="HelveticaNeueLT Pro 57 Cn" pitchFamily="34" charset="-18"/>
                <a:ea typeface="Calibri"/>
                <a:cs typeface="Times New Roman"/>
              </a:rPr>
              <a:t>facilities</a:t>
            </a:r>
            <a:r>
              <a:rPr lang="sl-SI" sz="1500" dirty="0">
                <a:solidFill>
                  <a:prstClr val="black"/>
                </a:solidFill>
                <a:latin typeface="HelveticaNeueLT Pro 57 Cn" pitchFamily="34" charset="-18"/>
                <a:ea typeface="Calibri"/>
                <a:cs typeface="Times New Roman"/>
              </a:rPr>
              <a:t> </a:t>
            </a:r>
            <a:r>
              <a:rPr lang="sl-SI" sz="1500" dirty="0" err="1">
                <a:solidFill>
                  <a:prstClr val="black"/>
                </a:solidFill>
                <a:latin typeface="HelveticaNeueLT Pro 57 Cn" pitchFamily="34" charset="-18"/>
                <a:ea typeface="Calibri"/>
                <a:cs typeface="Times New Roman"/>
              </a:rPr>
              <a:t>of</a:t>
            </a:r>
            <a:r>
              <a:rPr lang="sl-SI" sz="1500" dirty="0">
                <a:solidFill>
                  <a:prstClr val="black"/>
                </a:solidFill>
                <a:latin typeface="HelveticaNeueLT Pro 57 Cn" pitchFamily="34" charset="-18"/>
                <a:ea typeface="Calibri"/>
                <a:cs typeface="Times New Roman"/>
              </a:rPr>
              <a:t> </a:t>
            </a:r>
            <a:r>
              <a:rPr lang="sl-SI" sz="1500" dirty="0" err="1">
                <a:solidFill>
                  <a:prstClr val="black"/>
                </a:solidFill>
                <a:latin typeface="HelveticaNeueLT Pro 57 Cn" pitchFamily="34" charset="-18"/>
                <a:ea typeface="Calibri"/>
                <a:cs typeface="Times New Roman"/>
              </a:rPr>
              <a:t>emphasized</a:t>
            </a:r>
            <a:r>
              <a:rPr lang="sl-SI" sz="1500" dirty="0">
                <a:solidFill>
                  <a:prstClr val="black"/>
                </a:solidFill>
                <a:latin typeface="HelveticaNeueLT Pro 57 Cn" pitchFamily="34" charset="-18"/>
                <a:ea typeface="Calibri"/>
                <a:cs typeface="Times New Roman"/>
              </a:rPr>
              <a:t> </a:t>
            </a:r>
            <a:r>
              <a:rPr lang="sl-SI" sz="1500" b="1" dirty="0" err="1">
                <a:solidFill>
                  <a:prstClr val="black"/>
                </a:solidFill>
                <a:latin typeface="HelveticaNeueLT Pro 57 Cn" pitchFamily="34" charset="-18"/>
                <a:ea typeface="Calibri"/>
                <a:cs typeface="Times New Roman"/>
              </a:rPr>
              <a:t>cultural</a:t>
            </a:r>
            <a:r>
              <a:rPr lang="sl-SI" sz="1500" b="1" dirty="0">
                <a:solidFill>
                  <a:prstClr val="black"/>
                </a:solidFill>
                <a:latin typeface="HelveticaNeueLT Pro 57 Cn" pitchFamily="34" charset="-18"/>
                <a:ea typeface="Calibri"/>
                <a:cs typeface="Times New Roman"/>
              </a:rPr>
              <a:t>, </a:t>
            </a:r>
            <a:r>
              <a:rPr lang="sl-SI" sz="1500" b="1" dirty="0" err="1">
                <a:solidFill>
                  <a:prstClr val="black"/>
                </a:solidFill>
                <a:latin typeface="HelveticaNeueLT Pro 57 Cn" pitchFamily="34" charset="-18"/>
                <a:ea typeface="Calibri"/>
                <a:cs typeface="Times New Roman"/>
              </a:rPr>
              <a:t>entertainment</a:t>
            </a:r>
            <a:r>
              <a:rPr lang="sl-SI" sz="1500" b="1" dirty="0">
                <a:solidFill>
                  <a:prstClr val="black"/>
                </a:solidFill>
                <a:latin typeface="HelveticaNeueLT Pro 57 Cn" pitchFamily="34" charset="-18"/>
                <a:ea typeface="Calibri"/>
                <a:cs typeface="Times New Roman"/>
              </a:rPr>
              <a:t>, </a:t>
            </a:r>
            <a:r>
              <a:rPr lang="sl-SI" sz="1500" b="1" dirty="0" err="1">
                <a:solidFill>
                  <a:prstClr val="black"/>
                </a:solidFill>
                <a:latin typeface="HelveticaNeueLT Pro 57 Cn" pitchFamily="34" charset="-18"/>
                <a:ea typeface="Calibri"/>
                <a:cs typeface="Times New Roman"/>
              </a:rPr>
              <a:t>and</a:t>
            </a:r>
            <a:r>
              <a:rPr lang="sl-SI" sz="1500" b="1" dirty="0">
                <a:solidFill>
                  <a:prstClr val="black"/>
                </a:solidFill>
                <a:latin typeface="HelveticaNeueLT Pro 57 Cn" pitchFamily="34" charset="-18"/>
                <a:ea typeface="Calibri"/>
                <a:cs typeface="Times New Roman"/>
              </a:rPr>
              <a:t> </a:t>
            </a:r>
            <a:r>
              <a:rPr lang="sl-SI" sz="1500" b="1" dirty="0" err="1">
                <a:solidFill>
                  <a:prstClr val="black"/>
                </a:solidFill>
                <a:latin typeface="HelveticaNeueLT Pro 57 Cn" pitchFamily="34" charset="-18"/>
                <a:ea typeface="Calibri"/>
                <a:cs typeface="Times New Roman"/>
              </a:rPr>
              <a:t>possibly</a:t>
            </a:r>
            <a:r>
              <a:rPr lang="sl-SI" sz="1500" b="1" dirty="0">
                <a:solidFill>
                  <a:prstClr val="black"/>
                </a:solidFill>
                <a:latin typeface="HelveticaNeueLT Pro 57 Cn" pitchFamily="34" charset="-18"/>
                <a:ea typeface="Calibri"/>
                <a:cs typeface="Times New Roman"/>
              </a:rPr>
              <a:t> hotel </a:t>
            </a:r>
            <a:r>
              <a:rPr lang="sl-SI" sz="1500" b="1" dirty="0" err="1">
                <a:solidFill>
                  <a:prstClr val="black"/>
                </a:solidFill>
                <a:latin typeface="HelveticaNeueLT Pro 57 Cn" pitchFamily="34" charset="-18"/>
                <a:ea typeface="Calibri"/>
                <a:cs typeface="Times New Roman"/>
              </a:rPr>
              <a:t>accommodation</a:t>
            </a:r>
            <a:r>
              <a:rPr lang="sl-SI" sz="1500" b="1" dirty="0">
                <a:solidFill>
                  <a:prstClr val="black"/>
                </a:solidFill>
                <a:latin typeface="HelveticaNeueLT Pro 57 Cn" pitchFamily="34" charset="-18"/>
                <a:ea typeface="Calibri"/>
                <a:cs typeface="Times New Roman"/>
              </a:rPr>
              <a:t> program</a:t>
            </a:r>
            <a:r>
              <a:rPr lang="sl-SI" sz="1500" dirty="0">
                <a:solidFill>
                  <a:prstClr val="black"/>
                </a:solidFill>
                <a:latin typeface="HelveticaNeueLT Pro 57 Cn" pitchFamily="34" charset="-18"/>
                <a:ea typeface="Calibri"/>
                <a:cs typeface="Times New Roman"/>
              </a:rPr>
              <a:t> </a:t>
            </a:r>
          </a:p>
          <a:p>
            <a:pPr marL="342900" indent="-342900">
              <a:lnSpc>
                <a:spcPct val="150000"/>
              </a:lnSpc>
              <a:buFont typeface="Calibri"/>
              <a:buChar char="-"/>
            </a:pPr>
            <a:r>
              <a:rPr lang="sl-SI" sz="1500" dirty="0" err="1">
                <a:solidFill>
                  <a:prstClr val="black"/>
                </a:solidFill>
                <a:latin typeface="HelveticaNeueLT Pro 57 Cn" pitchFamily="34" charset="-18"/>
                <a:ea typeface="Calibri"/>
                <a:cs typeface="Times New Roman"/>
              </a:rPr>
              <a:t>longitudinal</a:t>
            </a:r>
            <a:r>
              <a:rPr lang="sl-SI" sz="1500" dirty="0">
                <a:solidFill>
                  <a:prstClr val="black"/>
                </a:solidFill>
                <a:latin typeface="HelveticaNeueLT Pro 57 Cn" pitchFamily="34" charset="-18"/>
                <a:ea typeface="Calibri"/>
                <a:cs typeface="Times New Roman"/>
              </a:rPr>
              <a:t> </a:t>
            </a:r>
            <a:r>
              <a:rPr lang="sl-SI" sz="1500" dirty="0" err="1">
                <a:solidFill>
                  <a:prstClr val="black"/>
                </a:solidFill>
                <a:latin typeface="HelveticaNeueLT Pro 57 Cn" pitchFamily="34" charset="-18"/>
                <a:ea typeface="Calibri"/>
                <a:cs typeface="Times New Roman"/>
              </a:rPr>
              <a:t>course</a:t>
            </a:r>
            <a:r>
              <a:rPr lang="sl-SI" sz="1500" dirty="0">
                <a:solidFill>
                  <a:prstClr val="black"/>
                </a:solidFill>
                <a:latin typeface="HelveticaNeueLT Pro 57 Cn" pitchFamily="34" charset="-18"/>
                <a:ea typeface="Calibri"/>
                <a:cs typeface="Times New Roman"/>
              </a:rPr>
              <a:t> </a:t>
            </a:r>
            <a:r>
              <a:rPr lang="sl-SI" sz="1500" dirty="0" err="1">
                <a:solidFill>
                  <a:prstClr val="black"/>
                </a:solidFill>
                <a:latin typeface="HelveticaNeueLT Pro 57 Cn" pitchFamily="34" charset="-18"/>
                <a:ea typeface="Calibri"/>
                <a:cs typeface="Times New Roman"/>
              </a:rPr>
              <a:t>of</a:t>
            </a:r>
            <a:r>
              <a:rPr lang="sl-SI" sz="1500" dirty="0">
                <a:solidFill>
                  <a:prstClr val="black"/>
                </a:solidFill>
                <a:latin typeface="HelveticaNeueLT Pro 57 Cn" pitchFamily="34" charset="-18"/>
                <a:ea typeface="Calibri"/>
                <a:cs typeface="Times New Roman"/>
              </a:rPr>
              <a:t> </a:t>
            </a:r>
            <a:r>
              <a:rPr lang="sl-SI" sz="1500" dirty="0" err="1">
                <a:solidFill>
                  <a:prstClr val="black"/>
                </a:solidFill>
                <a:latin typeface="HelveticaNeueLT Pro 57 Cn" pitchFamily="34" charset="-18"/>
                <a:ea typeface="Calibri"/>
                <a:cs typeface="Times New Roman"/>
              </a:rPr>
              <a:t>stronger</a:t>
            </a:r>
            <a:r>
              <a:rPr lang="sl-SI" sz="1500" dirty="0">
                <a:solidFill>
                  <a:prstClr val="black"/>
                </a:solidFill>
                <a:latin typeface="HelveticaNeueLT Pro 57 Cn" pitchFamily="34" charset="-18"/>
                <a:ea typeface="Calibri"/>
                <a:cs typeface="Times New Roman"/>
              </a:rPr>
              <a:t> </a:t>
            </a:r>
            <a:r>
              <a:rPr lang="sl-SI" sz="1500" dirty="0" err="1">
                <a:solidFill>
                  <a:prstClr val="black"/>
                </a:solidFill>
                <a:latin typeface="HelveticaNeueLT Pro 57 Cn" pitchFamily="34" charset="-18"/>
                <a:ea typeface="Calibri"/>
                <a:cs typeface="Times New Roman"/>
              </a:rPr>
              <a:t>construction</a:t>
            </a:r>
            <a:r>
              <a:rPr lang="sl-SI" sz="1500" dirty="0">
                <a:solidFill>
                  <a:prstClr val="black"/>
                </a:solidFill>
                <a:latin typeface="HelveticaNeueLT Pro 57 Cn" pitchFamily="34" charset="-18"/>
                <a:ea typeface="Calibri"/>
                <a:cs typeface="Times New Roman"/>
              </a:rPr>
              <a:t> </a:t>
            </a:r>
            <a:r>
              <a:rPr lang="sl-SI" sz="1500" dirty="0" err="1">
                <a:solidFill>
                  <a:prstClr val="black"/>
                </a:solidFill>
                <a:latin typeface="HelveticaNeueLT Pro 57 Cn" pitchFamily="34" charset="-18"/>
                <a:ea typeface="Calibri"/>
                <a:cs typeface="Times New Roman"/>
              </a:rPr>
              <a:t>along</a:t>
            </a:r>
            <a:r>
              <a:rPr lang="sl-SI" sz="1500" dirty="0">
                <a:solidFill>
                  <a:prstClr val="black"/>
                </a:solidFill>
                <a:latin typeface="HelveticaNeueLT Pro 57 Cn" pitchFamily="34" charset="-18"/>
                <a:ea typeface="Calibri"/>
                <a:cs typeface="Times New Roman"/>
              </a:rPr>
              <a:t> </a:t>
            </a:r>
            <a:r>
              <a:rPr lang="sl-SI" sz="1500" dirty="0" err="1">
                <a:solidFill>
                  <a:prstClr val="black"/>
                </a:solidFill>
                <a:latin typeface="HelveticaNeueLT Pro 57 Cn" pitchFamily="34" charset="-18"/>
                <a:ea typeface="Calibri"/>
                <a:cs typeface="Times New Roman"/>
              </a:rPr>
              <a:t>the</a:t>
            </a:r>
            <a:r>
              <a:rPr lang="sl-SI" sz="1500" dirty="0">
                <a:solidFill>
                  <a:prstClr val="black"/>
                </a:solidFill>
                <a:latin typeface="HelveticaNeueLT Pro 57 Cn" pitchFamily="34" charset="-18"/>
                <a:ea typeface="Calibri"/>
                <a:cs typeface="Times New Roman"/>
              </a:rPr>
              <a:t> </a:t>
            </a:r>
            <a:r>
              <a:rPr lang="sl-SI" sz="1500" dirty="0" err="1">
                <a:solidFill>
                  <a:prstClr val="black"/>
                </a:solidFill>
                <a:latin typeface="HelveticaNeueLT Pro 57 Cn" pitchFamily="34" charset="-18"/>
                <a:ea typeface="Calibri"/>
                <a:cs typeface="Times New Roman"/>
              </a:rPr>
              <a:t>course</a:t>
            </a:r>
            <a:r>
              <a:rPr lang="sl-SI" sz="1500" dirty="0">
                <a:solidFill>
                  <a:prstClr val="black"/>
                </a:solidFill>
                <a:latin typeface="HelveticaNeueLT Pro 57 Cn" pitchFamily="34" charset="-18"/>
                <a:ea typeface="Calibri"/>
                <a:cs typeface="Times New Roman"/>
              </a:rPr>
              <a:t> </a:t>
            </a:r>
            <a:r>
              <a:rPr lang="sl-SI" sz="1500" dirty="0" err="1">
                <a:solidFill>
                  <a:prstClr val="black"/>
                </a:solidFill>
                <a:latin typeface="HelveticaNeueLT Pro 57 Cn" pitchFamily="34" charset="-18"/>
                <a:ea typeface="Calibri"/>
                <a:cs typeface="Times New Roman"/>
              </a:rPr>
              <a:t>of</a:t>
            </a:r>
            <a:r>
              <a:rPr lang="sl-SI" sz="1500" dirty="0">
                <a:solidFill>
                  <a:prstClr val="black"/>
                </a:solidFill>
                <a:latin typeface="HelveticaNeueLT Pro 57 Cn" pitchFamily="34" charset="-18"/>
                <a:ea typeface="Calibri"/>
                <a:cs typeface="Times New Roman"/>
              </a:rPr>
              <a:t> </a:t>
            </a:r>
            <a:r>
              <a:rPr lang="sl-SI" sz="1500" dirty="0" err="1">
                <a:solidFill>
                  <a:prstClr val="black"/>
                </a:solidFill>
                <a:latin typeface="HelveticaNeueLT Pro 57 Cn" pitchFamily="34" charset="-18"/>
                <a:ea typeface="Calibri"/>
                <a:cs typeface="Times New Roman"/>
              </a:rPr>
              <a:t>the</a:t>
            </a:r>
            <a:r>
              <a:rPr lang="sl-SI" sz="1500" dirty="0">
                <a:solidFill>
                  <a:prstClr val="black"/>
                </a:solidFill>
                <a:latin typeface="HelveticaNeueLT Pro 57 Cn" pitchFamily="34" charset="-18"/>
                <a:ea typeface="Calibri"/>
                <a:cs typeface="Times New Roman"/>
              </a:rPr>
              <a:t> </a:t>
            </a:r>
            <a:r>
              <a:rPr lang="sl-SI" sz="1500" dirty="0" err="1">
                <a:solidFill>
                  <a:prstClr val="black"/>
                </a:solidFill>
                <a:latin typeface="HelveticaNeueLT Pro 57 Cn" pitchFamily="34" charset="-18"/>
                <a:ea typeface="Calibri"/>
                <a:cs typeface="Times New Roman"/>
              </a:rPr>
              <a:t>railway</a:t>
            </a:r>
            <a:r>
              <a:rPr lang="sl-SI" sz="1500" dirty="0">
                <a:solidFill>
                  <a:prstClr val="black"/>
                </a:solidFill>
                <a:latin typeface="HelveticaNeueLT Pro 57 Cn" pitchFamily="34" charset="-18"/>
                <a:ea typeface="Calibri"/>
                <a:cs typeface="Times New Roman"/>
              </a:rPr>
              <a:t>, </a:t>
            </a:r>
            <a:r>
              <a:rPr lang="sl-SI" sz="1500" dirty="0" err="1">
                <a:solidFill>
                  <a:prstClr val="black"/>
                </a:solidFill>
                <a:latin typeface="HelveticaNeueLT Pro 57 Cn" pitchFamily="34" charset="-18"/>
                <a:ea typeface="Calibri"/>
                <a:cs typeface="Times New Roman"/>
              </a:rPr>
              <a:t>where</a:t>
            </a:r>
            <a:r>
              <a:rPr lang="sl-SI" sz="1500" dirty="0">
                <a:solidFill>
                  <a:prstClr val="black"/>
                </a:solidFill>
                <a:latin typeface="HelveticaNeueLT Pro 57 Cn" pitchFamily="34" charset="-18"/>
                <a:ea typeface="Calibri"/>
                <a:cs typeface="Times New Roman"/>
              </a:rPr>
              <a:t> </a:t>
            </a:r>
            <a:r>
              <a:rPr lang="sl-SI" sz="1500" dirty="0" err="1">
                <a:solidFill>
                  <a:prstClr val="black"/>
                </a:solidFill>
                <a:latin typeface="HelveticaNeueLT Pro 57 Cn" pitchFamily="34" charset="-18"/>
                <a:ea typeface="Calibri"/>
                <a:cs typeface="Times New Roman"/>
              </a:rPr>
              <a:t>the</a:t>
            </a:r>
            <a:r>
              <a:rPr lang="sl-SI" sz="1500" dirty="0">
                <a:solidFill>
                  <a:prstClr val="black"/>
                </a:solidFill>
                <a:latin typeface="HelveticaNeueLT Pro 57 Cn" pitchFamily="34" charset="-18"/>
                <a:ea typeface="Calibri"/>
                <a:cs typeface="Times New Roman"/>
              </a:rPr>
              <a:t> </a:t>
            </a:r>
            <a:r>
              <a:rPr lang="sl-SI" sz="1500" dirty="0" err="1">
                <a:solidFill>
                  <a:prstClr val="black"/>
                </a:solidFill>
                <a:latin typeface="HelveticaNeueLT Pro 57 Cn" pitchFamily="34" charset="-18"/>
                <a:ea typeface="Calibri"/>
                <a:cs typeface="Times New Roman"/>
              </a:rPr>
              <a:t>programs</a:t>
            </a:r>
            <a:r>
              <a:rPr lang="sl-SI" sz="1500" dirty="0">
                <a:solidFill>
                  <a:prstClr val="black"/>
                </a:solidFill>
                <a:latin typeface="HelveticaNeueLT Pro 57 Cn" pitchFamily="34" charset="-18"/>
                <a:ea typeface="Calibri"/>
                <a:cs typeface="Times New Roman"/>
              </a:rPr>
              <a:t> in </a:t>
            </a:r>
            <a:r>
              <a:rPr lang="sl-SI" sz="1500" dirty="0" err="1">
                <a:solidFill>
                  <a:prstClr val="black"/>
                </a:solidFill>
                <a:latin typeface="HelveticaNeueLT Pro 57 Cn" pitchFamily="34" charset="-18"/>
                <a:ea typeface="Calibri"/>
                <a:cs typeface="Times New Roman"/>
              </a:rPr>
              <a:t>the</a:t>
            </a:r>
            <a:r>
              <a:rPr lang="sl-SI" sz="1500" dirty="0">
                <a:solidFill>
                  <a:prstClr val="black"/>
                </a:solidFill>
                <a:latin typeface="HelveticaNeueLT Pro 57 Cn" pitchFamily="34" charset="-18"/>
                <a:ea typeface="Calibri"/>
                <a:cs typeface="Times New Roman"/>
              </a:rPr>
              <a:t> </a:t>
            </a:r>
            <a:r>
              <a:rPr lang="sl-SI" sz="1500" dirty="0" err="1">
                <a:solidFill>
                  <a:prstClr val="black"/>
                </a:solidFill>
                <a:latin typeface="HelveticaNeueLT Pro 57 Cn" pitchFamily="34" charset="-18"/>
                <a:ea typeface="Calibri"/>
                <a:cs typeface="Times New Roman"/>
              </a:rPr>
              <a:t>facilities</a:t>
            </a:r>
            <a:r>
              <a:rPr lang="sl-SI" sz="1500" dirty="0">
                <a:solidFill>
                  <a:prstClr val="black"/>
                </a:solidFill>
                <a:latin typeface="HelveticaNeueLT Pro 57 Cn" pitchFamily="34" charset="-18"/>
                <a:ea typeface="Calibri"/>
                <a:cs typeface="Times New Roman"/>
              </a:rPr>
              <a:t> are </a:t>
            </a:r>
            <a:r>
              <a:rPr lang="sl-SI" sz="1500" dirty="0" err="1">
                <a:solidFill>
                  <a:prstClr val="black"/>
                </a:solidFill>
                <a:latin typeface="HelveticaNeueLT Pro 57 Cn" pitchFamily="34" charset="-18"/>
                <a:ea typeface="Calibri"/>
                <a:cs typeface="Times New Roman"/>
              </a:rPr>
              <a:t>intended</a:t>
            </a:r>
            <a:r>
              <a:rPr lang="sl-SI" sz="1500" dirty="0">
                <a:solidFill>
                  <a:prstClr val="black"/>
                </a:solidFill>
                <a:latin typeface="HelveticaNeueLT Pro 57 Cn" pitchFamily="34" charset="-18"/>
                <a:ea typeface="Calibri"/>
                <a:cs typeface="Times New Roman"/>
              </a:rPr>
              <a:t> </a:t>
            </a:r>
            <a:r>
              <a:rPr lang="sl-SI" sz="1500" dirty="0" err="1">
                <a:solidFill>
                  <a:prstClr val="black"/>
                </a:solidFill>
                <a:latin typeface="HelveticaNeueLT Pro 57 Cn" pitchFamily="34" charset="-18"/>
                <a:ea typeface="Calibri"/>
                <a:cs typeface="Times New Roman"/>
              </a:rPr>
              <a:t>for</a:t>
            </a:r>
            <a:r>
              <a:rPr lang="sl-SI" sz="1500" dirty="0">
                <a:solidFill>
                  <a:prstClr val="black"/>
                </a:solidFill>
                <a:latin typeface="HelveticaNeueLT Pro 57 Cn" pitchFamily="34" charset="-18"/>
                <a:ea typeface="Calibri"/>
                <a:cs typeface="Times New Roman"/>
              </a:rPr>
              <a:t> </a:t>
            </a:r>
            <a:r>
              <a:rPr lang="sl-SI" sz="1500" b="1" dirty="0" err="1">
                <a:solidFill>
                  <a:prstClr val="black"/>
                </a:solidFill>
                <a:latin typeface="HelveticaNeueLT Pro 57 Cn" pitchFamily="34" charset="-18"/>
                <a:ea typeface="Calibri"/>
                <a:cs typeface="Times New Roman"/>
              </a:rPr>
              <a:t>garaging</a:t>
            </a:r>
            <a:r>
              <a:rPr lang="sl-SI" sz="1500" b="1" dirty="0">
                <a:solidFill>
                  <a:prstClr val="black"/>
                </a:solidFill>
                <a:latin typeface="HelveticaNeueLT Pro 57 Cn" pitchFamily="34" charset="-18"/>
                <a:ea typeface="Calibri"/>
                <a:cs typeface="Times New Roman"/>
              </a:rPr>
              <a:t>, </a:t>
            </a:r>
            <a:r>
              <a:rPr lang="sl-SI" sz="1500" b="1" dirty="0" err="1">
                <a:solidFill>
                  <a:prstClr val="black"/>
                </a:solidFill>
                <a:latin typeface="HelveticaNeueLT Pro 57 Cn" pitchFamily="34" charset="-18"/>
                <a:ea typeface="Calibri"/>
                <a:cs typeface="Times New Roman"/>
              </a:rPr>
              <a:t>logistics</a:t>
            </a:r>
            <a:r>
              <a:rPr lang="sl-SI" sz="1500" b="1" dirty="0">
                <a:solidFill>
                  <a:prstClr val="black"/>
                </a:solidFill>
                <a:latin typeface="HelveticaNeueLT Pro 57 Cn" pitchFamily="34" charset="-18"/>
                <a:ea typeface="Calibri"/>
                <a:cs typeface="Times New Roman"/>
              </a:rPr>
              <a:t> </a:t>
            </a:r>
            <a:r>
              <a:rPr lang="sl-SI" sz="1500" b="1" dirty="0" err="1">
                <a:solidFill>
                  <a:prstClr val="black"/>
                </a:solidFill>
                <a:latin typeface="HelveticaNeueLT Pro 57 Cn" pitchFamily="34" charset="-18"/>
                <a:ea typeface="Calibri"/>
                <a:cs typeface="Times New Roman"/>
              </a:rPr>
              <a:t>and</a:t>
            </a:r>
            <a:r>
              <a:rPr lang="sl-SI" sz="1500" b="1" dirty="0">
                <a:solidFill>
                  <a:prstClr val="black"/>
                </a:solidFill>
                <a:latin typeface="HelveticaNeueLT Pro 57 Cn" pitchFamily="34" charset="-18"/>
                <a:ea typeface="Calibri"/>
                <a:cs typeface="Times New Roman"/>
              </a:rPr>
              <a:t> </a:t>
            </a:r>
            <a:r>
              <a:rPr lang="sl-SI" sz="1500" b="1" dirty="0" err="1">
                <a:solidFill>
                  <a:prstClr val="black"/>
                </a:solidFill>
                <a:latin typeface="HelveticaNeueLT Pro 57 Cn" pitchFamily="34" charset="-18"/>
                <a:ea typeface="Calibri"/>
                <a:cs typeface="Times New Roman"/>
              </a:rPr>
              <a:t>trade</a:t>
            </a:r>
            <a:r>
              <a:rPr lang="sl-SI" sz="1500" b="1" dirty="0">
                <a:solidFill>
                  <a:prstClr val="black"/>
                </a:solidFill>
                <a:latin typeface="HelveticaNeueLT Pro 57 Cn" pitchFamily="34" charset="-18"/>
                <a:ea typeface="Calibri"/>
                <a:cs typeface="Times New Roman"/>
              </a:rPr>
              <a:t> </a:t>
            </a:r>
            <a:r>
              <a:rPr lang="sl-SI" sz="1500" b="1" dirty="0" err="1">
                <a:solidFill>
                  <a:prstClr val="black"/>
                </a:solidFill>
                <a:latin typeface="HelveticaNeueLT Pro 57 Cn" pitchFamily="34" charset="-18"/>
                <a:ea typeface="Calibri"/>
                <a:cs typeface="Times New Roman"/>
              </a:rPr>
              <a:t>facilities</a:t>
            </a:r>
            <a:r>
              <a:rPr lang="sl-SI" sz="1500" b="1" dirty="0">
                <a:solidFill>
                  <a:prstClr val="black"/>
                </a:solidFill>
                <a:latin typeface="HelveticaNeueLT Pro 57 Cn" pitchFamily="34" charset="-18"/>
                <a:ea typeface="Calibri"/>
                <a:cs typeface="Times New Roman"/>
              </a:rPr>
              <a:t>, </a:t>
            </a:r>
            <a:r>
              <a:rPr lang="sl-SI" sz="1500" b="1" dirty="0" err="1">
                <a:solidFill>
                  <a:prstClr val="black"/>
                </a:solidFill>
                <a:latin typeface="HelveticaNeueLT Pro 57 Cn" pitchFamily="34" charset="-18"/>
                <a:ea typeface="Calibri"/>
                <a:cs typeface="Times New Roman"/>
              </a:rPr>
              <a:t>and</a:t>
            </a:r>
            <a:r>
              <a:rPr lang="sl-SI" sz="1500" b="1" dirty="0">
                <a:solidFill>
                  <a:prstClr val="black"/>
                </a:solidFill>
                <a:latin typeface="HelveticaNeueLT Pro 57 Cn" pitchFamily="34" charset="-18"/>
                <a:ea typeface="Calibri"/>
                <a:cs typeface="Times New Roman"/>
              </a:rPr>
              <a:t> </a:t>
            </a:r>
            <a:r>
              <a:rPr lang="sl-SI" sz="1500" b="1" dirty="0" err="1">
                <a:solidFill>
                  <a:prstClr val="black"/>
                </a:solidFill>
                <a:latin typeface="HelveticaNeueLT Pro 57 Cn" pitchFamily="34" charset="-18"/>
                <a:ea typeface="Calibri"/>
                <a:cs typeface="Times New Roman"/>
              </a:rPr>
              <a:t>partly</a:t>
            </a:r>
            <a:r>
              <a:rPr lang="sl-SI" sz="1500" b="1" dirty="0">
                <a:solidFill>
                  <a:prstClr val="black"/>
                </a:solidFill>
                <a:latin typeface="HelveticaNeueLT Pro 57 Cn" pitchFamily="34" charset="-18"/>
                <a:ea typeface="Calibri"/>
                <a:cs typeface="Times New Roman"/>
              </a:rPr>
              <a:t> </a:t>
            </a:r>
            <a:r>
              <a:rPr lang="sl-SI" sz="1500" b="1" dirty="0" err="1">
                <a:solidFill>
                  <a:prstClr val="black"/>
                </a:solidFill>
                <a:latin typeface="HelveticaNeueLT Pro 57 Cn" pitchFamily="34" charset="-18"/>
                <a:ea typeface="Calibri"/>
                <a:cs typeface="Times New Roman"/>
              </a:rPr>
              <a:t>also</a:t>
            </a:r>
            <a:r>
              <a:rPr lang="sl-SI" sz="1500" b="1" dirty="0">
                <a:solidFill>
                  <a:prstClr val="black"/>
                </a:solidFill>
                <a:latin typeface="HelveticaNeueLT Pro 57 Cn" pitchFamily="34" charset="-18"/>
                <a:ea typeface="Calibri"/>
                <a:cs typeface="Times New Roman"/>
              </a:rPr>
              <a:t> </a:t>
            </a:r>
            <a:r>
              <a:rPr lang="sl-SI" sz="1500" b="1" dirty="0" err="1">
                <a:solidFill>
                  <a:prstClr val="black"/>
                </a:solidFill>
                <a:latin typeface="HelveticaNeueLT Pro 57 Cn" pitchFamily="34" charset="-18"/>
                <a:ea typeface="Calibri"/>
                <a:cs typeface="Times New Roman"/>
              </a:rPr>
              <a:t>for</a:t>
            </a:r>
            <a:r>
              <a:rPr lang="sl-SI" sz="1500" b="1" dirty="0">
                <a:solidFill>
                  <a:prstClr val="black"/>
                </a:solidFill>
                <a:latin typeface="HelveticaNeueLT Pro 57 Cn" pitchFamily="34" charset="-18"/>
                <a:ea typeface="Calibri"/>
                <a:cs typeface="Times New Roman"/>
              </a:rPr>
              <a:t> </a:t>
            </a:r>
            <a:r>
              <a:rPr lang="sl-SI" sz="1500" b="1" dirty="0" err="1">
                <a:solidFill>
                  <a:prstClr val="black"/>
                </a:solidFill>
                <a:latin typeface="HelveticaNeueLT Pro 57 Cn" pitchFamily="34" charset="-18"/>
                <a:ea typeface="Calibri"/>
                <a:cs typeface="Times New Roman"/>
              </a:rPr>
              <a:t>business</a:t>
            </a:r>
            <a:r>
              <a:rPr lang="sl-SI" sz="1500" b="1" dirty="0">
                <a:solidFill>
                  <a:prstClr val="black"/>
                </a:solidFill>
                <a:latin typeface="HelveticaNeueLT Pro 57 Cn" pitchFamily="34" charset="-18"/>
                <a:ea typeface="Calibri"/>
                <a:cs typeface="Times New Roman"/>
              </a:rPr>
              <a:t> </a:t>
            </a:r>
            <a:r>
              <a:rPr lang="sl-SI" sz="1500" b="1" dirty="0" err="1">
                <a:solidFill>
                  <a:prstClr val="black"/>
                </a:solidFill>
                <a:latin typeface="HelveticaNeueLT Pro 57 Cn" pitchFamily="34" charset="-18"/>
                <a:ea typeface="Calibri"/>
                <a:cs typeface="Times New Roman"/>
              </a:rPr>
              <a:t>activities</a:t>
            </a:r>
            <a:endParaRPr lang="sl-SI" sz="1500" dirty="0"/>
          </a:p>
        </p:txBody>
      </p:sp>
    </p:spTree>
    <p:extLst>
      <p:ext uri="{BB962C8B-B14F-4D97-AF65-F5344CB8AC3E}">
        <p14:creationId xmlns:p14="http://schemas.microsoft.com/office/powerpoint/2010/main" val="3635289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zgoraj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776"/>
            <a:ext cx="9144000" cy="94298"/>
          </a:xfrm>
          <a:prstGeom prst="rect">
            <a:avLst/>
          </a:prstGeom>
        </p:spPr>
      </p:pic>
      <p:pic>
        <p:nvPicPr>
          <p:cNvPr id="7" name="Slika 6" descr="spodaj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35774"/>
            <a:ext cx="9144000" cy="94298"/>
          </a:xfrm>
          <a:prstGeom prst="rect">
            <a:avLst/>
          </a:prstGeom>
        </p:spPr>
      </p:pic>
      <p:sp>
        <p:nvSpPr>
          <p:cNvPr id="4" name="Pravokotnik 3"/>
          <p:cNvSpPr/>
          <p:nvPr/>
        </p:nvSpPr>
        <p:spPr>
          <a:xfrm>
            <a:off x="386536" y="1060787"/>
            <a:ext cx="4410489" cy="3311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Calibri"/>
              <a:buChar char="-"/>
            </a:pPr>
            <a:r>
              <a:rPr lang="sl-SI" sz="1500" dirty="0" err="1" smtClean="0">
                <a:latin typeface="HelveticaNeueLT Pro 57 Cn" pitchFamily="34" charset="-18"/>
                <a:ea typeface="Calibri"/>
                <a:cs typeface="Times New Roman"/>
              </a:rPr>
              <a:t>the</a:t>
            </a:r>
            <a:r>
              <a:rPr lang="sl-SI" sz="1500" dirty="0" smtClean="0">
                <a:latin typeface="HelveticaNeueLT Pro 57 Cn" pitchFamily="34" charset="-18"/>
                <a:ea typeface="Calibri"/>
                <a:cs typeface="Times New Roman"/>
              </a:rPr>
              <a:t> </a:t>
            </a:r>
            <a:r>
              <a:rPr lang="sl-SI" sz="1500" dirty="0">
                <a:latin typeface="HelveticaNeueLT Pro 57 Cn" pitchFamily="34" charset="-18"/>
                <a:ea typeface="Calibri"/>
                <a:cs typeface="Times New Roman"/>
              </a:rPr>
              <a:t>central part, as </a:t>
            </a:r>
            <a:r>
              <a:rPr lang="sl-SI" sz="1500" dirty="0" err="1">
                <a:latin typeface="HelveticaNeueLT Pro 57 Cn" pitchFamily="34" charset="-18"/>
                <a:ea typeface="Calibri"/>
                <a:cs typeface="Times New Roman"/>
              </a:rPr>
              <a:t>an</a:t>
            </a:r>
            <a:r>
              <a:rPr lang="sl-SI" sz="1500" dirty="0">
                <a:latin typeface="HelveticaNeueLT Pro 57 Cn" pitchFamily="34" charset="-18"/>
                <a:ea typeface="Calibri"/>
                <a:cs typeface="Times New Roman"/>
              </a:rPr>
              <a:t> </a:t>
            </a:r>
            <a:r>
              <a:rPr lang="sl-SI" sz="1500" dirty="0" err="1">
                <a:latin typeface="HelveticaNeueLT Pro 57 Cn" pitchFamily="34" charset="-18"/>
                <a:ea typeface="Calibri"/>
                <a:cs typeface="Times New Roman"/>
              </a:rPr>
              <a:t>interweaving</a:t>
            </a:r>
            <a:r>
              <a:rPr lang="sl-SI" sz="1500" dirty="0">
                <a:latin typeface="HelveticaNeueLT Pro 57 Cn" pitchFamily="34" charset="-18"/>
                <a:ea typeface="Calibri"/>
                <a:cs typeface="Times New Roman"/>
              </a:rPr>
              <a:t> </a:t>
            </a:r>
            <a:r>
              <a:rPr lang="sl-SI" sz="1500" dirty="0" err="1">
                <a:latin typeface="HelveticaNeueLT Pro 57 Cn" pitchFamily="34" charset="-18"/>
                <a:ea typeface="Calibri"/>
                <a:cs typeface="Times New Roman"/>
              </a:rPr>
              <a:t>of</a:t>
            </a:r>
            <a:r>
              <a:rPr lang="sl-SI" sz="1500" dirty="0">
                <a:latin typeface="HelveticaNeueLT Pro 57 Cn" pitchFamily="34" charset="-18"/>
                <a:ea typeface="Calibri"/>
                <a:cs typeface="Times New Roman"/>
              </a:rPr>
              <a:t> </a:t>
            </a:r>
            <a:r>
              <a:rPr lang="sl-SI" sz="1500" b="1" dirty="0" err="1">
                <a:latin typeface="HelveticaNeueLT Pro 57 Cn" pitchFamily="34" charset="-18"/>
                <a:ea typeface="Calibri"/>
                <a:cs typeface="Times New Roman"/>
              </a:rPr>
              <a:t>multi</a:t>
            </a:r>
            <a:r>
              <a:rPr lang="sl-SI" sz="1500" b="1" dirty="0">
                <a:latin typeface="HelveticaNeueLT Pro 57 Cn" pitchFamily="34" charset="-18"/>
                <a:ea typeface="Calibri"/>
                <a:cs typeface="Times New Roman"/>
              </a:rPr>
              <a:t>-</a:t>
            </a:r>
            <a:r>
              <a:rPr lang="sl-SI" sz="1500" b="1" dirty="0" err="1">
                <a:latin typeface="HelveticaNeueLT Pro 57 Cn" pitchFamily="34" charset="-18"/>
                <a:ea typeface="Calibri"/>
                <a:cs typeface="Times New Roman"/>
              </a:rPr>
              <a:t>storey</a:t>
            </a:r>
            <a:r>
              <a:rPr lang="sl-SI" sz="1500" b="1" dirty="0">
                <a:latin typeface="HelveticaNeueLT Pro 57 Cn" pitchFamily="34" charset="-18"/>
                <a:ea typeface="Calibri"/>
                <a:cs typeface="Times New Roman"/>
              </a:rPr>
              <a:t> </a:t>
            </a:r>
            <a:r>
              <a:rPr lang="sl-SI" sz="1500" b="1" dirty="0" err="1">
                <a:latin typeface="HelveticaNeueLT Pro 57 Cn" pitchFamily="34" charset="-18"/>
                <a:ea typeface="Calibri"/>
                <a:cs typeface="Times New Roman"/>
              </a:rPr>
              <a:t>residential</a:t>
            </a:r>
            <a:r>
              <a:rPr lang="sl-SI" sz="1500" b="1" dirty="0">
                <a:latin typeface="HelveticaNeueLT Pro 57 Cn" pitchFamily="34" charset="-18"/>
                <a:ea typeface="Calibri"/>
                <a:cs typeface="Times New Roman"/>
              </a:rPr>
              <a:t> </a:t>
            </a:r>
            <a:r>
              <a:rPr lang="sl-SI" sz="1500" b="1" dirty="0" err="1">
                <a:latin typeface="HelveticaNeueLT Pro 57 Cn" pitchFamily="34" charset="-18"/>
                <a:ea typeface="Calibri"/>
                <a:cs typeface="Times New Roman"/>
              </a:rPr>
              <a:t>buildings</a:t>
            </a:r>
            <a:r>
              <a:rPr lang="sl-SI" sz="1500" dirty="0">
                <a:latin typeface="HelveticaNeueLT Pro 57 Cn" pitchFamily="34" charset="-18"/>
                <a:ea typeface="Calibri"/>
                <a:cs typeface="Times New Roman"/>
              </a:rPr>
              <a:t> in </a:t>
            </a:r>
            <a:r>
              <a:rPr lang="sl-SI" sz="1500" dirty="0" err="1">
                <a:latin typeface="HelveticaNeueLT Pro 57 Cn" pitchFamily="34" charset="-18"/>
                <a:ea typeface="Calibri"/>
                <a:cs typeface="Times New Roman"/>
              </a:rPr>
              <a:t>intensive</a:t>
            </a:r>
            <a:r>
              <a:rPr lang="sl-SI" sz="1500" dirty="0">
                <a:latin typeface="HelveticaNeueLT Pro 57 Cn" pitchFamily="34" charset="-18"/>
                <a:ea typeface="Calibri"/>
                <a:cs typeface="Times New Roman"/>
              </a:rPr>
              <a:t> </a:t>
            </a:r>
            <a:r>
              <a:rPr lang="sl-SI" sz="1500" dirty="0" err="1">
                <a:latin typeface="HelveticaNeueLT Pro 57 Cn" pitchFamily="34" charset="-18"/>
                <a:ea typeface="Calibri"/>
                <a:cs typeface="Times New Roman"/>
              </a:rPr>
              <a:t>greenery</a:t>
            </a:r>
            <a:r>
              <a:rPr lang="sl-SI" sz="1500" dirty="0">
                <a:latin typeface="HelveticaNeueLT Pro 57 Cn" pitchFamily="34" charset="-18"/>
                <a:ea typeface="Calibri"/>
                <a:cs typeface="Times New Roman"/>
              </a:rPr>
              <a:t>, </a:t>
            </a:r>
            <a:r>
              <a:rPr lang="sl-SI" sz="1500" dirty="0" err="1">
                <a:latin typeface="HelveticaNeueLT Pro 57 Cn" pitchFamily="34" charset="-18"/>
                <a:ea typeface="Calibri"/>
                <a:cs typeface="Times New Roman"/>
              </a:rPr>
              <a:t>which</a:t>
            </a:r>
            <a:r>
              <a:rPr lang="sl-SI" sz="1500" dirty="0">
                <a:latin typeface="HelveticaNeueLT Pro 57 Cn" pitchFamily="34" charset="-18"/>
                <a:ea typeface="Calibri"/>
                <a:cs typeface="Times New Roman"/>
              </a:rPr>
              <a:t> in </a:t>
            </a:r>
            <a:r>
              <a:rPr lang="sl-SI" sz="1500" dirty="0" err="1">
                <a:latin typeface="HelveticaNeueLT Pro 57 Cn" pitchFamily="34" charset="-18"/>
                <a:ea typeface="Calibri"/>
                <a:cs typeface="Times New Roman"/>
              </a:rPr>
              <a:t>the</a:t>
            </a:r>
            <a:r>
              <a:rPr lang="sl-SI" sz="1500" dirty="0">
                <a:latin typeface="HelveticaNeueLT Pro 57 Cn" pitchFamily="34" charset="-18"/>
                <a:ea typeface="Calibri"/>
                <a:cs typeface="Times New Roman"/>
              </a:rPr>
              <a:t> </a:t>
            </a:r>
            <a:r>
              <a:rPr lang="sl-SI" sz="1500" dirty="0" err="1">
                <a:latin typeface="HelveticaNeueLT Pro 57 Cn" pitchFamily="34" charset="-18"/>
                <a:ea typeface="Calibri"/>
                <a:cs typeface="Times New Roman"/>
              </a:rPr>
              <a:t>direction</a:t>
            </a:r>
            <a:r>
              <a:rPr lang="sl-SI" sz="1500" dirty="0">
                <a:latin typeface="HelveticaNeueLT Pro 57 Cn" pitchFamily="34" charset="-18"/>
                <a:ea typeface="Calibri"/>
                <a:cs typeface="Times New Roman"/>
              </a:rPr>
              <a:t> </a:t>
            </a:r>
            <a:r>
              <a:rPr lang="sl-SI" sz="1500" dirty="0" err="1">
                <a:latin typeface="HelveticaNeueLT Pro 57 Cn" pitchFamily="34" charset="-18"/>
                <a:ea typeface="Calibri"/>
                <a:cs typeface="Times New Roman"/>
              </a:rPr>
              <a:t>of</a:t>
            </a:r>
            <a:r>
              <a:rPr lang="sl-SI" sz="1500" dirty="0">
                <a:latin typeface="HelveticaNeueLT Pro 57 Cn" pitchFamily="34" charset="-18"/>
                <a:ea typeface="Calibri"/>
                <a:cs typeface="Times New Roman"/>
              </a:rPr>
              <a:t> </a:t>
            </a:r>
            <a:r>
              <a:rPr lang="sl-SI" sz="1500" dirty="0" err="1">
                <a:latin typeface="HelveticaNeueLT Pro 57 Cn" pitchFamily="34" charset="-18"/>
                <a:ea typeface="Calibri"/>
                <a:cs typeface="Times New Roman"/>
              </a:rPr>
              <a:t>the</a:t>
            </a:r>
            <a:r>
              <a:rPr lang="sl-SI" sz="1500" dirty="0">
                <a:latin typeface="HelveticaNeueLT Pro 57 Cn" pitchFamily="34" charset="-18"/>
                <a:ea typeface="Calibri"/>
                <a:cs typeface="Times New Roman"/>
              </a:rPr>
              <a:t> </a:t>
            </a:r>
            <a:r>
              <a:rPr lang="sl-SI" sz="1500" dirty="0" err="1">
                <a:latin typeface="HelveticaNeueLT Pro 57 Cn" pitchFamily="34" charset="-18"/>
                <a:ea typeface="Calibri"/>
                <a:cs typeface="Times New Roman"/>
              </a:rPr>
              <a:t>east</a:t>
            </a:r>
            <a:r>
              <a:rPr lang="sl-SI" sz="1500" dirty="0">
                <a:latin typeface="HelveticaNeueLT Pro 57 Cn" pitchFamily="34" charset="-18"/>
                <a:ea typeface="Calibri"/>
                <a:cs typeface="Times New Roman"/>
              </a:rPr>
              <a:t> </a:t>
            </a:r>
            <a:r>
              <a:rPr lang="sl-SI" sz="1500" dirty="0" err="1">
                <a:latin typeface="HelveticaNeueLT Pro 57 Cn" pitchFamily="34" charset="-18"/>
                <a:ea typeface="Calibri"/>
                <a:cs typeface="Times New Roman"/>
              </a:rPr>
              <a:t>passes</a:t>
            </a:r>
            <a:r>
              <a:rPr lang="sl-SI" sz="1500" dirty="0">
                <a:latin typeface="HelveticaNeueLT Pro 57 Cn" pitchFamily="34" charset="-18"/>
                <a:ea typeface="Calibri"/>
                <a:cs typeface="Times New Roman"/>
              </a:rPr>
              <a:t> to, </a:t>
            </a:r>
            <a:endParaRPr lang="sl-SI" sz="1500" dirty="0" smtClean="0">
              <a:latin typeface="HelveticaNeueLT Pro 57 Cn" pitchFamily="34" charset="-18"/>
              <a:ea typeface="Calibri"/>
              <a:cs typeface="Times New Roman"/>
            </a:endParaRPr>
          </a:p>
          <a:p>
            <a:pPr marL="342900" indent="-342900">
              <a:lnSpc>
                <a:spcPct val="150000"/>
              </a:lnSpc>
              <a:buFont typeface="Calibri"/>
              <a:buChar char="-"/>
            </a:pPr>
            <a:r>
              <a:rPr lang="sl-SI" sz="1500" dirty="0" err="1">
                <a:latin typeface="HelveticaNeueLT Pro 57 Cn" pitchFamily="34" charset="-18"/>
                <a:ea typeface="Calibri"/>
                <a:cs typeface="Times New Roman"/>
              </a:rPr>
              <a:t>green</a:t>
            </a:r>
            <a:r>
              <a:rPr lang="sl-SI" sz="1500" dirty="0">
                <a:latin typeface="HelveticaNeueLT Pro 57 Cn" pitchFamily="34" charset="-18"/>
                <a:ea typeface="Calibri"/>
                <a:cs typeface="Times New Roman"/>
              </a:rPr>
              <a:t> park </a:t>
            </a:r>
            <a:r>
              <a:rPr lang="sl-SI" sz="1500" dirty="0" err="1">
                <a:latin typeface="HelveticaNeueLT Pro 57 Cn" pitchFamily="34" charset="-18"/>
                <a:ea typeface="Calibri"/>
                <a:cs typeface="Times New Roman"/>
              </a:rPr>
              <a:t>bypass</a:t>
            </a:r>
            <a:r>
              <a:rPr lang="sl-SI" sz="1500" dirty="0">
                <a:latin typeface="HelveticaNeueLT Pro 57 Cn" pitchFamily="34" charset="-18"/>
                <a:ea typeface="Calibri"/>
                <a:cs typeface="Times New Roman"/>
              </a:rPr>
              <a:t> </a:t>
            </a:r>
            <a:r>
              <a:rPr lang="sl-SI" sz="1500" dirty="0" err="1">
                <a:latin typeface="HelveticaNeueLT Pro 57 Cn" pitchFamily="34" charset="-18"/>
                <a:ea typeface="Calibri"/>
                <a:cs typeface="Times New Roman"/>
              </a:rPr>
              <a:t>arrangements</a:t>
            </a:r>
            <a:r>
              <a:rPr lang="sl-SI" sz="1500" dirty="0">
                <a:latin typeface="HelveticaNeueLT Pro 57 Cn" pitchFamily="34" charset="-18"/>
                <a:ea typeface="Calibri"/>
                <a:cs typeface="Times New Roman"/>
              </a:rPr>
              <a:t> </a:t>
            </a:r>
            <a:r>
              <a:rPr lang="sl-SI" sz="1500" dirty="0" err="1">
                <a:latin typeface="HelveticaNeueLT Pro 57 Cn" pitchFamily="34" charset="-18"/>
                <a:ea typeface="Calibri"/>
                <a:cs typeface="Times New Roman"/>
              </a:rPr>
              <a:t>for</a:t>
            </a:r>
            <a:r>
              <a:rPr lang="sl-SI" sz="1500" dirty="0">
                <a:latin typeface="HelveticaNeueLT Pro 57 Cn" pitchFamily="34" charset="-18"/>
                <a:ea typeface="Calibri"/>
                <a:cs typeface="Times New Roman"/>
              </a:rPr>
              <a:t> </a:t>
            </a:r>
            <a:r>
              <a:rPr lang="sl-SI" sz="1500" b="1" dirty="0" err="1">
                <a:latin typeface="HelveticaNeueLT Pro 57 Cn" pitchFamily="34" charset="-18"/>
                <a:ea typeface="Calibri"/>
                <a:cs typeface="Times New Roman"/>
              </a:rPr>
              <a:t>semi</a:t>
            </a:r>
            <a:r>
              <a:rPr lang="sl-SI" sz="1500" b="1" dirty="0">
                <a:latin typeface="HelveticaNeueLT Pro 57 Cn" pitchFamily="34" charset="-18"/>
                <a:ea typeface="Calibri"/>
                <a:cs typeface="Times New Roman"/>
              </a:rPr>
              <a:t>-</a:t>
            </a:r>
            <a:r>
              <a:rPr lang="sl-SI" sz="1500" b="1" dirty="0" err="1">
                <a:latin typeface="HelveticaNeueLT Pro 57 Cn" pitchFamily="34" charset="-18"/>
                <a:ea typeface="Calibri"/>
                <a:cs typeface="Times New Roman"/>
              </a:rPr>
              <a:t>public</a:t>
            </a:r>
            <a:r>
              <a:rPr lang="sl-SI" sz="1500" b="1" dirty="0">
                <a:latin typeface="HelveticaNeueLT Pro 57 Cn" pitchFamily="34" charset="-18"/>
                <a:ea typeface="Calibri"/>
                <a:cs typeface="Times New Roman"/>
              </a:rPr>
              <a:t> </a:t>
            </a:r>
            <a:r>
              <a:rPr lang="sl-SI" sz="1500" b="1" dirty="0" err="1">
                <a:latin typeface="HelveticaNeueLT Pro 57 Cn" pitchFamily="34" charset="-18"/>
                <a:ea typeface="Calibri"/>
                <a:cs typeface="Times New Roman"/>
              </a:rPr>
              <a:t>and</a:t>
            </a:r>
            <a:r>
              <a:rPr lang="sl-SI" sz="1500" b="1" dirty="0">
                <a:latin typeface="HelveticaNeueLT Pro 57 Cn" pitchFamily="34" charset="-18"/>
                <a:ea typeface="Calibri"/>
                <a:cs typeface="Times New Roman"/>
              </a:rPr>
              <a:t> </a:t>
            </a:r>
            <a:r>
              <a:rPr lang="sl-SI" sz="1500" b="1" dirty="0" err="1">
                <a:latin typeface="HelveticaNeueLT Pro 57 Cn" pitchFamily="34" charset="-18"/>
                <a:ea typeface="Calibri"/>
                <a:cs typeface="Times New Roman"/>
              </a:rPr>
              <a:t>public</a:t>
            </a:r>
            <a:r>
              <a:rPr lang="sl-SI" sz="1500" b="1" dirty="0">
                <a:latin typeface="HelveticaNeueLT Pro 57 Cn" pitchFamily="34" charset="-18"/>
                <a:ea typeface="Calibri"/>
                <a:cs typeface="Times New Roman"/>
              </a:rPr>
              <a:t> </a:t>
            </a:r>
            <a:r>
              <a:rPr lang="sl-SI" sz="1500" b="1" dirty="0" err="1">
                <a:latin typeface="HelveticaNeueLT Pro 57 Cn" pitchFamily="34" charset="-18"/>
                <a:ea typeface="Calibri"/>
                <a:cs typeface="Times New Roman"/>
              </a:rPr>
              <a:t>programs</a:t>
            </a:r>
            <a:r>
              <a:rPr lang="sl-SI" sz="1500" dirty="0">
                <a:latin typeface="HelveticaNeueLT Pro 57 Cn" pitchFamily="34" charset="-18"/>
                <a:ea typeface="Calibri"/>
                <a:cs typeface="Times New Roman"/>
              </a:rPr>
              <a:t> </a:t>
            </a:r>
            <a:r>
              <a:rPr lang="sl-SI" sz="1500" dirty="0" err="1">
                <a:latin typeface="HelveticaNeueLT Pro 57 Cn" pitchFamily="34" charset="-18"/>
                <a:ea typeface="Calibri"/>
                <a:cs typeface="Times New Roman"/>
              </a:rPr>
              <a:t>ending</a:t>
            </a:r>
            <a:r>
              <a:rPr lang="sl-SI" sz="1500" dirty="0">
                <a:latin typeface="HelveticaNeueLT Pro 57 Cn" pitchFamily="34" charset="-18"/>
                <a:ea typeface="Calibri"/>
                <a:cs typeface="Times New Roman"/>
              </a:rPr>
              <a:t> </a:t>
            </a:r>
            <a:r>
              <a:rPr lang="sl-SI" sz="1500" dirty="0" err="1">
                <a:latin typeface="HelveticaNeueLT Pro 57 Cn" pitchFamily="34" charset="-18"/>
                <a:ea typeface="Calibri"/>
                <a:cs typeface="Times New Roman"/>
              </a:rPr>
              <a:t>along</a:t>
            </a:r>
            <a:r>
              <a:rPr lang="sl-SI" sz="1500" dirty="0">
                <a:latin typeface="HelveticaNeueLT Pro 57 Cn" pitchFamily="34" charset="-18"/>
                <a:ea typeface="Calibri"/>
                <a:cs typeface="Times New Roman"/>
              </a:rPr>
              <a:t> </a:t>
            </a:r>
            <a:r>
              <a:rPr lang="sl-SI" sz="1500" dirty="0" err="1">
                <a:latin typeface="HelveticaNeueLT Pro 57 Cn" pitchFamily="34" charset="-18"/>
                <a:ea typeface="Calibri"/>
                <a:cs typeface="Times New Roman"/>
              </a:rPr>
              <a:t>the</a:t>
            </a:r>
            <a:r>
              <a:rPr lang="sl-SI" sz="1500" dirty="0">
                <a:latin typeface="HelveticaNeueLT Pro 57 Cn" pitchFamily="34" charset="-18"/>
                <a:ea typeface="Calibri"/>
                <a:cs typeface="Times New Roman"/>
              </a:rPr>
              <a:t> </a:t>
            </a:r>
            <a:r>
              <a:rPr lang="sl-SI" sz="1500" dirty="0" err="1">
                <a:latin typeface="HelveticaNeueLT Pro 57 Cn" pitchFamily="34" charset="-18"/>
                <a:ea typeface="Calibri"/>
                <a:cs typeface="Times New Roman"/>
              </a:rPr>
              <a:t>river</a:t>
            </a:r>
            <a:r>
              <a:rPr lang="sl-SI" sz="1500" dirty="0">
                <a:latin typeface="HelveticaNeueLT Pro 57 Cn" pitchFamily="34" charset="-18"/>
                <a:ea typeface="Calibri"/>
                <a:cs typeface="Times New Roman"/>
              </a:rPr>
              <a:t> as </a:t>
            </a:r>
          </a:p>
          <a:p>
            <a:pPr marL="342900" indent="-342900">
              <a:lnSpc>
                <a:spcPct val="150000"/>
              </a:lnSpc>
              <a:spcAft>
                <a:spcPts val="800"/>
              </a:spcAft>
              <a:buFont typeface="Calibri"/>
              <a:buChar char="-"/>
            </a:pPr>
            <a:r>
              <a:rPr lang="sl-SI" sz="1500" dirty="0" smtClean="0">
                <a:latin typeface="HelveticaNeueLT Pro 57 Cn" pitchFamily="34" charset="-18"/>
                <a:ea typeface="Calibri"/>
                <a:cs typeface="Times New Roman"/>
              </a:rPr>
              <a:t>a </a:t>
            </a:r>
            <a:r>
              <a:rPr lang="sl-SI" sz="1500" dirty="0" err="1">
                <a:latin typeface="HelveticaNeueLT Pro 57 Cn" pitchFamily="34" charset="-18"/>
                <a:ea typeface="Calibri"/>
                <a:cs typeface="Times New Roman"/>
              </a:rPr>
              <a:t>belt</a:t>
            </a:r>
            <a:r>
              <a:rPr lang="sl-SI" sz="1500" dirty="0">
                <a:latin typeface="HelveticaNeueLT Pro 57 Cn" pitchFamily="34" charset="-18"/>
                <a:ea typeface="Calibri"/>
                <a:cs typeface="Times New Roman"/>
              </a:rPr>
              <a:t> </a:t>
            </a:r>
            <a:r>
              <a:rPr lang="sl-SI" sz="1500" dirty="0" err="1">
                <a:latin typeface="HelveticaNeueLT Pro 57 Cn" pitchFamily="34" charset="-18"/>
                <a:ea typeface="Calibri"/>
                <a:cs typeface="Times New Roman"/>
              </a:rPr>
              <a:t>of</a:t>
            </a:r>
            <a:r>
              <a:rPr lang="sl-SI" sz="1500" dirty="0">
                <a:latin typeface="HelveticaNeueLT Pro 57 Cn" pitchFamily="34" charset="-18"/>
                <a:ea typeface="Calibri"/>
                <a:cs typeface="Times New Roman"/>
              </a:rPr>
              <a:t> </a:t>
            </a:r>
            <a:r>
              <a:rPr lang="sl-SI" sz="1500" dirty="0" err="1">
                <a:latin typeface="HelveticaNeueLT Pro 57 Cn" pitchFamily="34" charset="-18"/>
                <a:ea typeface="Calibri"/>
                <a:cs typeface="Times New Roman"/>
              </a:rPr>
              <a:t>autochthonous</a:t>
            </a:r>
            <a:r>
              <a:rPr lang="sl-SI" sz="1500" dirty="0">
                <a:latin typeface="HelveticaNeueLT Pro 57 Cn" pitchFamily="34" charset="-18"/>
                <a:ea typeface="Calibri"/>
                <a:cs typeface="Times New Roman"/>
              </a:rPr>
              <a:t> </a:t>
            </a:r>
            <a:r>
              <a:rPr lang="sl-SI" sz="1500" dirty="0" err="1">
                <a:latin typeface="HelveticaNeueLT Pro 57 Cn" pitchFamily="34" charset="-18"/>
                <a:ea typeface="Calibri"/>
                <a:cs typeface="Times New Roman"/>
              </a:rPr>
              <a:t>greenery</a:t>
            </a:r>
            <a:r>
              <a:rPr lang="sl-SI" sz="1500" dirty="0">
                <a:latin typeface="HelveticaNeueLT Pro 57 Cn" pitchFamily="34" charset="-18"/>
                <a:ea typeface="Calibri"/>
                <a:cs typeface="Times New Roman"/>
              </a:rPr>
              <a:t> </a:t>
            </a:r>
            <a:r>
              <a:rPr lang="sl-SI" sz="1500" dirty="0" err="1">
                <a:latin typeface="HelveticaNeueLT Pro 57 Cn" pitchFamily="34" charset="-18"/>
                <a:ea typeface="Calibri"/>
                <a:cs typeface="Times New Roman"/>
              </a:rPr>
              <a:t>along</a:t>
            </a:r>
            <a:r>
              <a:rPr lang="sl-SI" sz="1500" dirty="0">
                <a:latin typeface="HelveticaNeueLT Pro 57 Cn" pitchFamily="34" charset="-18"/>
                <a:ea typeface="Calibri"/>
                <a:cs typeface="Times New Roman"/>
              </a:rPr>
              <a:t> </a:t>
            </a:r>
            <a:r>
              <a:rPr lang="sl-SI" sz="1500" dirty="0" err="1">
                <a:latin typeface="HelveticaNeueLT Pro 57 Cn" pitchFamily="34" charset="-18"/>
                <a:ea typeface="Calibri"/>
                <a:cs typeface="Times New Roman"/>
              </a:rPr>
              <a:t>the</a:t>
            </a:r>
            <a:r>
              <a:rPr lang="sl-SI" sz="1500" dirty="0">
                <a:latin typeface="HelveticaNeueLT Pro 57 Cn" pitchFamily="34" charset="-18"/>
                <a:ea typeface="Calibri"/>
                <a:cs typeface="Times New Roman"/>
              </a:rPr>
              <a:t> Sava </a:t>
            </a:r>
            <a:r>
              <a:rPr lang="sl-SI" sz="1500" dirty="0" err="1">
                <a:latin typeface="HelveticaNeueLT Pro 57 Cn" pitchFamily="34" charset="-18"/>
                <a:ea typeface="Calibri"/>
                <a:cs typeface="Times New Roman"/>
              </a:rPr>
              <a:t>watercourse</a:t>
            </a:r>
            <a:r>
              <a:rPr lang="sl-SI" sz="1500" dirty="0">
                <a:latin typeface="HelveticaNeueLT Pro 57 Cn" pitchFamily="34" charset="-18"/>
                <a:ea typeface="Calibri"/>
                <a:cs typeface="Times New Roman"/>
              </a:rPr>
              <a:t> </a:t>
            </a:r>
            <a:r>
              <a:rPr lang="sl-SI" sz="1500" dirty="0" err="1" smtClean="0">
                <a:latin typeface="HelveticaNeueLT Pro 57 Cn" pitchFamily="34" charset="-18"/>
                <a:ea typeface="Calibri"/>
                <a:cs typeface="Times New Roman"/>
              </a:rPr>
              <a:t>and</a:t>
            </a:r>
            <a:r>
              <a:rPr lang="sl-SI" sz="1500" dirty="0" smtClean="0">
                <a:latin typeface="HelveticaNeueLT Pro 57 Cn" pitchFamily="34" charset="-18"/>
                <a:ea typeface="Calibri"/>
                <a:cs typeface="Times New Roman"/>
              </a:rPr>
              <a:t> </a:t>
            </a:r>
          </a:p>
          <a:p>
            <a:pPr marL="342900" indent="-342900">
              <a:lnSpc>
                <a:spcPct val="150000"/>
              </a:lnSpc>
              <a:spcAft>
                <a:spcPts val="800"/>
              </a:spcAft>
              <a:buFont typeface="Calibri"/>
              <a:buChar char="-"/>
            </a:pPr>
            <a:r>
              <a:rPr lang="sl-SI" sz="1500" dirty="0" err="1" smtClean="0">
                <a:latin typeface="HelveticaNeueLT Pro 57 Cn" pitchFamily="34" charset="-18"/>
                <a:ea typeface="Calibri"/>
                <a:cs typeface="Times New Roman"/>
              </a:rPr>
              <a:t>incoming</a:t>
            </a:r>
            <a:r>
              <a:rPr lang="sl-SI" sz="1500" dirty="0" smtClean="0">
                <a:latin typeface="HelveticaNeueLT Pro 57 Cn" pitchFamily="34" charset="-18"/>
                <a:ea typeface="Calibri"/>
                <a:cs typeface="Times New Roman"/>
              </a:rPr>
              <a:t> </a:t>
            </a:r>
            <a:r>
              <a:rPr lang="sl-SI" sz="1500" dirty="0" err="1">
                <a:latin typeface="HelveticaNeueLT Pro 57 Cn" pitchFamily="34" charset="-18"/>
                <a:ea typeface="Calibri"/>
                <a:cs typeface="Times New Roman"/>
              </a:rPr>
              <a:t>communication</a:t>
            </a:r>
            <a:r>
              <a:rPr lang="sl-SI" sz="1500" dirty="0">
                <a:latin typeface="HelveticaNeueLT Pro 57 Cn" pitchFamily="34" charset="-18"/>
                <a:ea typeface="Calibri"/>
                <a:cs typeface="Times New Roman"/>
              </a:rPr>
              <a:t> in </a:t>
            </a:r>
            <a:r>
              <a:rPr lang="sl-SI" sz="1500" dirty="0" err="1">
                <a:latin typeface="HelveticaNeueLT Pro 57 Cn" pitchFamily="34" charset="-18"/>
                <a:ea typeface="Calibri"/>
                <a:cs typeface="Times New Roman"/>
              </a:rPr>
              <a:t>the</a:t>
            </a:r>
            <a:r>
              <a:rPr lang="sl-SI" sz="1500" dirty="0">
                <a:latin typeface="HelveticaNeueLT Pro 57 Cn" pitchFamily="34" charset="-18"/>
                <a:ea typeface="Calibri"/>
                <a:cs typeface="Times New Roman"/>
              </a:rPr>
              <a:t> </a:t>
            </a:r>
            <a:r>
              <a:rPr lang="sl-SI" sz="1500" dirty="0" err="1">
                <a:latin typeface="HelveticaNeueLT Pro 57 Cn" pitchFamily="34" charset="-18"/>
                <a:ea typeface="Calibri"/>
                <a:cs typeface="Times New Roman"/>
              </a:rPr>
              <a:t>south</a:t>
            </a:r>
            <a:r>
              <a:rPr lang="sl-SI" sz="1500" dirty="0">
                <a:latin typeface="HelveticaNeueLT Pro 57 Cn" pitchFamily="34" charset="-18"/>
                <a:ea typeface="Calibri"/>
                <a:cs typeface="Times New Roman"/>
              </a:rPr>
              <a:t>, </a:t>
            </a:r>
            <a:r>
              <a:rPr lang="sl-SI" sz="1500" dirty="0" err="1">
                <a:latin typeface="HelveticaNeueLT Pro 57 Cn" pitchFamily="34" charset="-18"/>
                <a:ea typeface="Calibri"/>
                <a:cs typeface="Times New Roman"/>
              </a:rPr>
              <a:t>which</a:t>
            </a:r>
            <a:r>
              <a:rPr lang="sl-SI" sz="1500" dirty="0">
                <a:latin typeface="HelveticaNeueLT Pro 57 Cn" pitchFamily="34" charset="-18"/>
                <a:ea typeface="Calibri"/>
                <a:cs typeface="Times New Roman"/>
              </a:rPr>
              <a:t> </a:t>
            </a:r>
            <a:r>
              <a:rPr lang="sl-SI" sz="1500" dirty="0" err="1">
                <a:latin typeface="HelveticaNeueLT Pro 57 Cn" pitchFamily="34" charset="-18"/>
                <a:ea typeface="Calibri"/>
                <a:cs typeface="Times New Roman"/>
              </a:rPr>
              <a:t>continues</a:t>
            </a:r>
            <a:r>
              <a:rPr lang="sl-SI" sz="1500" dirty="0">
                <a:latin typeface="HelveticaNeueLT Pro 57 Cn" pitchFamily="34" charset="-18"/>
                <a:ea typeface="Calibri"/>
                <a:cs typeface="Times New Roman"/>
              </a:rPr>
              <a:t> </a:t>
            </a:r>
            <a:r>
              <a:rPr lang="sl-SI" sz="1500" dirty="0" err="1">
                <a:latin typeface="HelveticaNeueLT Pro 57 Cn" pitchFamily="34" charset="-18"/>
                <a:ea typeface="Calibri"/>
                <a:cs typeface="Times New Roman"/>
              </a:rPr>
              <a:t>along</a:t>
            </a:r>
            <a:r>
              <a:rPr lang="sl-SI" sz="1500" dirty="0">
                <a:latin typeface="HelveticaNeueLT Pro 57 Cn" pitchFamily="34" charset="-18"/>
                <a:ea typeface="Calibri"/>
                <a:cs typeface="Times New Roman"/>
              </a:rPr>
              <a:t> </a:t>
            </a:r>
            <a:r>
              <a:rPr lang="sl-SI" sz="1500" dirty="0" err="1">
                <a:latin typeface="HelveticaNeueLT Pro 57 Cn" pitchFamily="34" charset="-18"/>
                <a:ea typeface="Calibri"/>
                <a:cs typeface="Times New Roman"/>
              </a:rPr>
              <a:t>the</a:t>
            </a:r>
            <a:r>
              <a:rPr lang="sl-SI" sz="1500" dirty="0">
                <a:latin typeface="HelveticaNeueLT Pro 57 Cn" pitchFamily="34" charset="-18"/>
                <a:ea typeface="Calibri"/>
                <a:cs typeface="Times New Roman"/>
              </a:rPr>
              <a:t> </a:t>
            </a:r>
            <a:r>
              <a:rPr lang="sl-SI" sz="1500" dirty="0" err="1">
                <a:latin typeface="HelveticaNeueLT Pro 57 Cn" pitchFamily="34" charset="-18"/>
                <a:ea typeface="Calibri"/>
                <a:cs typeface="Times New Roman"/>
              </a:rPr>
              <a:t>western</a:t>
            </a:r>
            <a:r>
              <a:rPr lang="sl-SI" sz="1500" dirty="0">
                <a:latin typeface="HelveticaNeueLT Pro 57 Cn" pitchFamily="34" charset="-18"/>
                <a:ea typeface="Calibri"/>
                <a:cs typeface="Times New Roman"/>
              </a:rPr>
              <a:t> part </a:t>
            </a:r>
            <a:r>
              <a:rPr lang="sl-SI" sz="1500" dirty="0" err="1">
                <a:latin typeface="HelveticaNeueLT Pro 57 Cn" pitchFamily="34" charset="-18"/>
                <a:ea typeface="Calibri"/>
                <a:cs typeface="Times New Roman"/>
              </a:rPr>
              <a:t>of</a:t>
            </a:r>
            <a:r>
              <a:rPr lang="sl-SI" sz="1500" dirty="0">
                <a:latin typeface="HelveticaNeueLT Pro 57 Cn" pitchFamily="34" charset="-18"/>
                <a:ea typeface="Calibri"/>
                <a:cs typeface="Times New Roman"/>
              </a:rPr>
              <a:t> </a:t>
            </a:r>
            <a:r>
              <a:rPr lang="sl-SI" sz="1500" dirty="0" err="1">
                <a:latin typeface="HelveticaNeueLT Pro 57 Cn" pitchFamily="34" charset="-18"/>
                <a:ea typeface="Calibri"/>
                <a:cs typeface="Times New Roman"/>
              </a:rPr>
              <a:t>the</a:t>
            </a:r>
            <a:r>
              <a:rPr lang="sl-SI" sz="1500" dirty="0">
                <a:latin typeface="HelveticaNeueLT Pro 57 Cn" pitchFamily="34" charset="-18"/>
                <a:ea typeface="Calibri"/>
                <a:cs typeface="Times New Roman"/>
              </a:rPr>
              <a:t> </a:t>
            </a:r>
            <a:r>
              <a:rPr lang="sl-SI" sz="1500" dirty="0" err="1">
                <a:latin typeface="HelveticaNeueLT Pro 57 Cn" pitchFamily="34" charset="-18"/>
                <a:ea typeface="Calibri"/>
                <a:cs typeface="Times New Roman"/>
              </a:rPr>
              <a:t>whole</a:t>
            </a:r>
            <a:r>
              <a:rPr lang="sl-SI" sz="1500" dirty="0">
                <a:latin typeface="HelveticaNeueLT Pro 57 Cn" pitchFamily="34" charset="-18"/>
                <a:ea typeface="Calibri"/>
                <a:cs typeface="Times New Roman"/>
              </a:rPr>
              <a:t> </a:t>
            </a:r>
            <a:r>
              <a:rPr lang="sl-SI" sz="1500" dirty="0" err="1">
                <a:latin typeface="HelveticaNeueLT Pro 57 Cn" pitchFamily="34" charset="-18"/>
                <a:ea typeface="Calibri"/>
                <a:cs typeface="Times New Roman"/>
              </a:rPr>
              <a:t>area</a:t>
            </a:r>
            <a:r>
              <a:rPr lang="sl-SI" sz="1500" dirty="0">
                <a:latin typeface="HelveticaNeueLT Pro 57 Cn" pitchFamily="34" charset="-18"/>
                <a:ea typeface="Calibri"/>
                <a:cs typeface="Times New Roman"/>
              </a:rPr>
              <a:t>.</a:t>
            </a:r>
            <a:endParaRPr lang="sl-SI" sz="1500" dirty="0">
              <a:latin typeface="HelveticaNeueLT Pro 57 Cn" pitchFamily="34" charset="-18"/>
            </a:endParaRP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4"/>
          <a:srcRect l="7640" r="10925"/>
          <a:stretch/>
        </p:blipFill>
        <p:spPr>
          <a:xfrm>
            <a:off x="5248959" y="681540"/>
            <a:ext cx="3647390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085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zgoraj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776"/>
            <a:ext cx="9144000" cy="94298"/>
          </a:xfrm>
          <a:prstGeom prst="rect">
            <a:avLst/>
          </a:prstGeom>
        </p:spPr>
      </p:pic>
      <p:pic>
        <p:nvPicPr>
          <p:cNvPr id="7" name="Slika 6" descr="spodaj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35774"/>
            <a:ext cx="9144000" cy="94298"/>
          </a:xfrm>
          <a:prstGeom prst="rect">
            <a:avLst/>
          </a:prstGeom>
        </p:spPr>
      </p:pic>
      <p:sp>
        <p:nvSpPr>
          <p:cNvPr id="4" name="Pravokotnik 3"/>
          <p:cNvSpPr/>
          <p:nvPr/>
        </p:nvSpPr>
        <p:spPr>
          <a:xfrm>
            <a:off x="206515" y="3786885"/>
            <a:ext cx="273813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sz="1400" b="1" dirty="0" smtClean="0">
                <a:latin typeface="HelveticaNeueLT Pro 57 Cn" pitchFamily="34" charset="-18"/>
              </a:rPr>
              <a:t>ABC </a:t>
            </a:r>
            <a:r>
              <a:rPr lang="sl-SI" sz="1400" b="1" dirty="0">
                <a:latin typeface="HelveticaNeueLT Pro 57 Cn" pitchFamily="34" charset="-18"/>
              </a:rPr>
              <a:t>REAL ESTATE     </a:t>
            </a:r>
            <a:endParaRPr lang="sl-SI" sz="1400" b="1" dirty="0" smtClean="0">
              <a:latin typeface="HelveticaNeueLT Pro 57 Cn" pitchFamily="34" charset="-18"/>
            </a:endParaRPr>
          </a:p>
          <a:p>
            <a:pPr algn="ctr"/>
            <a:r>
              <a:rPr lang="sl-SI" sz="1200" dirty="0" smtClean="0">
                <a:latin typeface="HelveticaNeueLT Pro 57 Cn" pitchFamily="34" charset="-18"/>
              </a:rPr>
              <a:t>Tivolska </a:t>
            </a:r>
            <a:r>
              <a:rPr lang="sl-SI" sz="1200" dirty="0">
                <a:latin typeface="HelveticaNeueLT Pro 57 Cn" pitchFamily="34" charset="-18"/>
              </a:rPr>
              <a:t>48 - </a:t>
            </a:r>
            <a:r>
              <a:rPr lang="sl-SI" sz="1200" dirty="0" err="1">
                <a:latin typeface="HelveticaNeueLT Pro 57 Cn" pitchFamily="34" charset="-18"/>
              </a:rPr>
              <a:t>Eurocenter</a:t>
            </a:r>
            <a:r>
              <a:rPr lang="sl-SI" sz="1200" dirty="0">
                <a:latin typeface="HelveticaNeueLT Pro 57 Cn" pitchFamily="34" charset="-18"/>
              </a:rPr>
              <a:t>, SI-1000 Ljubljana     </a:t>
            </a:r>
            <a:endParaRPr lang="sl-SI" sz="1200" dirty="0" smtClean="0">
              <a:latin typeface="HelveticaNeueLT Pro 57 Cn" pitchFamily="34" charset="-18"/>
            </a:endParaRPr>
          </a:p>
          <a:p>
            <a:pPr algn="ctr"/>
            <a:r>
              <a:rPr lang="sl-SI" sz="1200" b="1" dirty="0" smtClean="0">
                <a:latin typeface="HelveticaNeueLT Pro 57 Cn" pitchFamily="34" charset="-18"/>
              </a:rPr>
              <a:t>Boštjan Blatnik </a:t>
            </a:r>
          </a:p>
          <a:p>
            <a:pPr algn="ctr"/>
            <a:r>
              <a:rPr lang="sl-SI" sz="1200" b="1" dirty="0" err="1" smtClean="0">
                <a:latin typeface="HelveticaNeueLT Pro 57 Cn" pitchFamily="34" charset="-18"/>
              </a:rPr>
              <a:t>Mobile</a:t>
            </a:r>
            <a:r>
              <a:rPr lang="sl-SI" sz="1200" b="1" dirty="0" smtClean="0">
                <a:latin typeface="HelveticaNeueLT Pro 57 Cn" pitchFamily="34" charset="-18"/>
              </a:rPr>
              <a:t>: </a:t>
            </a:r>
            <a:r>
              <a:rPr lang="sl-SI" sz="1200" dirty="0">
                <a:latin typeface="HelveticaNeueLT Pro 57 Cn" pitchFamily="34" charset="-18"/>
              </a:rPr>
              <a:t>+386 </a:t>
            </a:r>
            <a:r>
              <a:rPr lang="sl-SI" sz="1200" dirty="0" smtClean="0">
                <a:latin typeface="HelveticaNeueLT Pro 57 Cn" pitchFamily="34" charset="-18"/>
              </a:rPr>
              <a:t>40 870 000         </a:t>
            </a:r>
          </a:p>
          <a:p>
            <a:pPr algn="ctr"/>
            <a:r>
              <a:rPr lang="sl-SI" sz="1200" b="1" dirty="0" smtClean="0">
                <a:latin typeface="HelveticaNeueLT Pro 57 Cn" pitchFamily="34" charset="-18"/>
              </a:rPr>
              <a:t>E-</a:t>
            </a:r>
            <a:r>
              <a:rPr lang="sl-SI" sz="1200" b="1" dirty="0" err="1" smtClean="0">
                <a:latin typeface="HelveticaNeueLT Pro 57 Cn" pitchFamily="34" charset="-18"/>
              </a:rPr>
              <a:t>mail</a:t>
            </a:r>
            <a:r>
              <a:rPr lang="sl-SI" sz="1200" b="1" dirty="0">
                <a:latin typeface="HelveticaNeueLT Pro 57 Cn" pitchFamily="34" charset="-18"/>
              </a:rPr>
              <a:t>: </a:t>
            </a:r>
            <a:r>
              <a:rPr lang="sl-SI" sz="1200" dirty="0" err="1" smtClean="0">
                <a:latin typeface="HelveticaNeueLT Pro 57 Cn" pitchFamily="34" charset="-18"/>
              </a:rPr>
              <a:t>bostjan.blatnik@abc.si</a:t>
            </a:r>
            <a:endParaRPr lang="sl-SI" sz="1200" dirty="0">
              <a:latin typeface="HelveticaNeueLT Pro 57 Cn" pitchFamily="34" charset="-18"/>
            </a:endParaRPr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76" y="1480746"/>
            <a:ext cx="2010008" cy="201000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904" y="509590"/>
            <a:ext cx="3005584" cy="42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461"/>
          <a:stretch/>
        </p:blipFill>
        <p:spPr bwMode="auto">
          <a:xfrm>
            <a:off x="2987418" y="3490753"/>
            <a:ext cx="2979737" cy="1373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Slika 8" descr="Slika, ki vsebuje besede zunanje, drevo, stavba, voda&#10;&#10;Opis je samodejno ustvarjen"/>
          <p:cNvPicPr/>
          <p:nvPr/>
        </p:nvPicPr>
        <p:blipFill>
          <a:blip r:embed="rId7"/>
          <a:stretch>
            <a:fillRect/>
          </a:stretch>
        </p:blipFill>
        <p:spPr>
          <a:xfrm>
            <a:off x="2993613" y="1536635"/>
            <a:ext cx="2925071" cy="1935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989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zgoraj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776"/>
            <a:ext cx="9144000" cy="94298"/>
          </a:xfrm>
          <a:prstGeom prst="rect">
            <a:avLst/>
          </a:prstGeom>
        </p:spPr>
      </p:pic>
      <p:pic>
        <p:nvPicPr>
          <p:cNvPr id="7" name="Slika 6" descr="spodaj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35774"/>
            <a:ext cx="9144000" cy="94298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569835" y="1367326"/>
            <a:ext cx="2586147" cy="2143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GB" sz="1600" b="1" dirty="0">
                <a:latin typeface="HelveticaNeueLT Pro 57 Cn" pitchFamily="34" charset="-18"/>
              </a:rPr>
              <a:t>Railway lines cross </a:t>
            </a:r>
            <a:r>
              <a:rPr lang="en-GB" sz="1600" b="1" dirty="0" smtClean="0">
                <a:latin typeface="HelveticaNeueLT Pro 57 Cn" pitchFamily="34" charset="-18"/>
              </a:rPr>
              <a:t>Slovenia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NeueLT Pro 57 Cn" pitchFamily="34" charset="-18"/>
              <a:ea typeface="+mj-ea"/>
              <a:cs typeface="+mj-cs"/>
            </a:endParaRPr>
          </a:p>
        </p:txBody>
      </p:sp>
      <p:sp>
        <p:nvSpPr>
          <p:cNvPr id="2" name="Pravokotnik 1"/>
          <p:cNvSpPr/>
          <p:nvPr/>
        </p:nvSpPr>
        <p:spPr>
          <a:xfrm>
            <a:off x="4828067" y="1288091"/>
            <a:ext cx="13500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GB" sz="1600" b="1" dirty="0">
                <a:solidFill>
                  <a:prstClr val="black"/>
                </a:solidFill>
                <a:latin typeface="HelveticaNeueLT Pro 57 Cn" pitchFamily="34" charset="-18"/>
              </a:rPr>
              <a:t>Micro </a:t>
            </a:r>
            <a:r>
              <a:rPr lang="en-GB" sz="1600" b="1" dirty="0" smtClean="0">
                <a:solidFill>
                  <a:prstClr val="black"/>
                </a:solidFill>
                <a:latin typeface="HelveticaNeueLT Pro 57 Cn" pitchFamily="34" charset="-18"/>
              </a:rPr>
              <a:t>location</a:t>
            </a:r>
            <a:endParaRPr lang="en-US" sz="1600" dirty="0">
              <a:solidFill>
                <a:prstClr val="black"/>
              </a:solidFill>
              <a:latin typeface="HelveticaNeueLT Pro 57 Cn" pitchFamily="34" charset="-18"/>
            </a:endParaRPr>
          </a:p>
        </p:txBody>
      </p:sp>
      <p:pic>
        <p:nvPicPr>
          <p:cNvPr id="3" name="Slika 5" descr="Rezultat iskanja slik za železniški koridor ormož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75" y="1851671"/>
            <a:ext cx="3960000" cy="278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Slika 1" descr="Rezultat iskanja slik za strateška lokacija ormož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246" y="1851671"/>
            <a:ext cx="3960000" cy="278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zgoraj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776"/>
            <a:ext cx="9144000" cy="94298"/>
          </a:xfrm>
          <a:prstGeom prst="rect">
            <a:avLst/>
          </a:prstGeom>
        </p:spPr>
      </p:pic>
      <p:pic>
        <p:nvPicPr>
          <p:cNvPr id="7" name="Slika 6" descr="spodaj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35774"/>
            <a:ext cx="9144000" cy="94298"/>
          </a:xfrm>
          <a:prstGeom prst="rect">
            <a:avLst/>
          </a:prstGeom>
        </p:spPr>
      </p:pic>
      <p:sp>
        <p:nvSpPr>
          <p:cNvPr id="2" name="Pravokotnik 1"/>
          <p:cNvSpPr/>
          <p:nvPr/>
        </p:nvSpPr>
        <p:spPr>
          <a:xfrm>
            <a:off x="875651" y="816555"/>
            <a:ext cx="8100899" cy="3431709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>
              <a:spcAft>
                <a:spcPts val="0"/>
              </a:spcAft>
            </a:pPr>
            <a:r>
              <a:rPr lang="en-GB" sz="2000" b="1" dirty="0" smtClean="0">
                <a:latin typeface="HelveticaNeueLT Pro 57 Cn" pitchFamily="34" charset="-18"/>
                <a:ea typeface="Calibri"/>
                <a:cs typeface="Times New Roman"/>
              </a:rPr>
              <a:t>Characteristics </a:t>
            </a:r>
            <a:r>
              <a:rPr lang="en-GB" sz="2000" b="1" dirty="0">
                <a:latin typeface="HelveticaNeueLT Pro 57 Cn" pitchFamily="34" charset="-18"/>
                <a:ea typeface="Calibri"/>
                <a:cs typeface="Times New Roman"/>
              </a:rPr>
              <a:t>of the utility existing equipment </a:t>
            </a:r>
            <a:endParaRPr lang="sl-SI" sz="2000" b="1" dirty="0" smtClean="0">
              <a:latin typeface="HelveticaNeueLT Pro 57 Cn" pitchFamily="34" charset="-18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endParaRPr lang="sl-SI" sz="2200" dirty="0" smtClean="0">
              <a:latin typeface="HelveticaNeueLT Pro 57 Cn" pitchFamily="34" charset="-18"/>
              <a:ea typeface="Times New Roman"/>
            </a:endParaRPr>
          </a:p>
          <a:p>
            <a:pPr>
              <a:spcAft>
                <a:spcPts val="0"/>
              </a:spcAft>
            </a:pPr>
            <a:endParaRPr lang="sl-SI" sz="2200" dirty="0">
              <a:latin typeface="HelveticaNeueLT Pro 57 Cn" pitchFamily="34" charset="-18"/>
              <a:ea typeface="Times New Roman"/>
            </a:endParaRPr>
          </a:p>
          <a:p>
            <a:pPr marL="342900" lvl="0" indent="-342900">
              <a:lnSpc>
                <a:spcPct val="150000"/>
              </a:lnSpc>
              <a:buFont typeface="Symbol"/>
              <a:buChar char=""/>
            </a:pPr>
            <a:r>
              <a:rPr lang="en-GB" b="1" dirty="0">
                <a:latin typeface="HelveticaNeueLT Pro 57 Cn" pitchFamily="34" charset="-18"/>
                <a:cs typeface="Times New Roman"/>
              </a:rPr>
              <a:t>Available surface: 22,5 ha</a:t>
            </a:r>
            <a:endParaRPr lang="sl-SI" b="1" dirty="0">
              <a:latin typeface="HelveticaNeueLT Pro 57 Cn" pitchFamily="34" charset="-18"/>
            </a:endParaRPr>
          </a:p>
          <a:p>
            <a:pPr marL="342900" lvl="0" indent="-342900">
              <a:lnSpc>
                <a:spcPct val="150000"/>
              </a:lnSpc>
              <a:buFont typeface="Symbol"/>
              <a:buChar char=""/>
            </a:pPr>
            <a:r>
              <a:rPr lang="en-GB" b="1" dirty="0">
                <a:latin typeface="HelveticaNeueLT Pro 57 Cn" pitchFamily="34" charset="-18"/>
                <a:cs typeface="Times New Roman"/>
              </a:rPr>
              <a:t>Two access roads</a:t>
            </a:r>
            <a:endParaRPr lang="sl-SI" b="1" dirty="0">
              <a:latin typeface="HelveticaNeueLT Pro 57 Cn" pitchFamily="34" charset="-18"/>
            </a:endParaRPr>
          </a:p>
          <a:p>
            <a:pPr marL="342900" lvl="0" indent="-342900">
              <a:lnSpc>
                <a:spcPct val="150000"/>
              </a:lnSpc>
              <a:buFont typeface="Symbol"/>
              <a:buChar char=""/>
            </a:pPr>
            <a:r>
              <a:rPr lang="en-GB" b="1" dirty="0">
                <a:latin typeface="HelveticaNeueLT Pro 57 Cn" pitchFamily="34" charset="-18"/>
                <a:cs typeface="Times New Roman"/>
              </a:rPr>
              <a:t>Connections to water resources</a:t>
            </a:r>
            <a:endParaRPr lang="sl-SI" b="1" dirty="0">
              <a:latin typeface="HelveticaNeueLT Pro 57 Cn" pitchFamily="34" charset="-18"/>
            </a:endParaRPr>
          </a:p>
          <a:p>
            <a:pPr marL="742950" lvl="1" indent="-285750">
              <a:lnSpc>
                <a:spcPct val="150000"/>
              </a:lnSpc>
              <a:buFont typeface="Wingdings"/>
              <a:buChar char=""/>
            </a:pPr>
            <a:r>
              <a:rPr lang="en-GB" sz="1600" dirty="0">
                <a:latin typeface="HelveticaNeueLT Pro 57 Cn" pitchFamily="34" charset="-18"/>
                <a:cs typeface="Times New Roman"/>
              </a:rPr>
              <a:t>Drinking water from the city water network</a:t>
            </a:r>
            <a:endParaRPr lang="sl-SI" sz="1600" dirty="0">
              <a:latin typeface="HelveticaNeueLT Pro 57 Cn" pitchFamily="34" charset="-18"/>
            </a:endParaRPr>
          </a:p>
          <a:p>
            <a:pPr marL="742950" lvl="1" indent="-285750">
              <a:lnSpc>
                <a:spcPct val="150000"/>
              </a:lnSpc>
              <a:buFont typeface="Wingdings"/>
              <a:buChar char=""/>
            </a:pPr>
            <a:r>
              <a:rPr lang="en-GB" sz="1600" dirty="0">
                <a:latin typeface="HelveticaNeueLT Pro 57 Cn" pitchFamily="34" charset="-18"/>
                <a:cs typeface="Times New Roman"/>
              </a:rPr>
              <a:t>Water from own wells 4 x 30m3/h – powering boilers</a:t>
            </a:r>
            <a:endParaRPr lang="sl-SI" sz="1600" dirty="0">
              <a:latin typeface="HelveticaNeueLT Pro 57 Cn" pitchFamily="34" charset="-18"/>
            </a:endParaRPr>
          </a:p>
          <a:p>
            <a:pPr marL="742950" lvl="1" indent="-285750">
              <a:lnSpc>
                <a:spcPct val="150000"/>
              </a:lnSpc>
              <a:buFont typeface="Wingdings"/>
              <a:buChar char=""/>
            </a:pPr>
            <a:r>
              <a:rPr lang="en-GB" sz="1600" dirty="0">
                <a:latin typeface="HelveticaNeueLT Pro 57 Cn" pitchFamily="34" charset="-18"/>
                <a:cs typeface="Times New Roman"/>
              </a:rPr>
              <a:t>Water from the reservoir lake of the river Drava – hydrant </a:t>
            </a:r>
            <a:r>
              <a:rPr lang="en-GB" sz="1600" dirty="0" smtClean="0">
                <a:latin typeface="HelveticaNeueLT Pro 57 Cn" pitchFamily="34" charset="-18"/>
                <a:cs typeface="Times New Roman"/>
              </a:rPr>
              <a:t>network</a:t>
            </a:r>
            <a:endParaRPr lang="sl-SI" sz="1600" dirty="0">
              <a:latin typeface="HelveticaNeueLT Pro 57 Cn" pitchFamily="34" charset="-1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zgoraj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776"/>
            <a:ext cx="9144000" cy="94298"/>
          </a:xfrm>
          <a:prstGeom prst="rect">
            <a:avLst/>
          </a:prstGeom>
        </p:spPr>
      </p:pic>
      <p:pic>
        <p:nvPicPr>
          <p:cNvPr id="7" name="Slika 6" descr="spodaj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35774"/>
            <a:ext cx="9144000" cy="94298"/>
          </a:xfrm>
          <a:prstGeom prst="rect">
            <a:avLst/>
          </a:prstGeom>
        </p:spPr>
      </p:pic>
      <p:sp>
        <p:nvSpPr>
          <p:cNvPr id="6" name="Pravokotnik 5"/>
          <p:cNvSpPr/>
          <p:nvPr/>
        </p:nvSpPr>
        <p:spPr>
          <a:xfrm>
            <a:off x="881592" y="771550"/>
            <a:ext cx="7650848" cy="3508653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342900" lvl="0" indent="-342900">
              <a:lnSpc>
                <a:spcPct val="150000"/>
              </a:lnSpc>
              <a:buFont typeface="Symbol"/>
              <a:buChar char=""/>
            </a:pPr>
            <a:r>
              <a:rPr lang="en-GB" b="1" dirty="0">
                <a:latin typeface="HelveticaNeueLT Pro 57 Cn" pitchFamily="34" charset="-18"/>
                <a:cs typeface="Times New Roman"/>
              </a:rPr>
              <a:t>Connection to the gas network</a:t>
            </a:r>
            <a:endParaRPr lang="sl-SI" b="1" dirty="0">
              <a:latin typeface="HelveticaNeueLT Pro 57 Cn" pitchFamily="34" charset="-18"/>
            </a:endParaRPr>
          </a:p>
          <a:p>
            <a:pPr marL="742950" lvl="1" indent="-285750">
              <a:lnSpc>
                <a:spcPct val="150000"/>
              </a:lnSpc>
              <a:buFont typeface="Wingdings"/>
              <a:buChar char=""/>
            </a:pPr>
            <a:r>
              <a:rPr lang="en-GB" sz="1600" dirty="0">
                <a:latin typeface="HelveticaNeueLT Pro 57 Cn" pitchFamily="34" charset="-18"/>
                <a:cs typeface="Times New Roman"/>
              </a:rPr>
              <a:t>Dimension of the inlet pipeline: Ǿ = 200mm</a:t>
            </a:r>
            <a:endParaRPr lang="sl-SI" sz="1600" dirty="0">
              <a:latin typeface="HelveticaNeueLT Pro 57 Cn" pitchFamily="34" charset="-18"/>
            </a:endParaRPr>
          </a:p>
          <a:p>
            <a:pPr marL="742950" lvl="1" indent="-285750">
              <a:lnSpc>
                <a:spcPct val="150000"/>
              </a:lnSpc>
              <a:buFont typeface="Wingdings"/>
              <a:buChar char=""/>
            </a:pPr>
            <a:r>
              <a:rPr lang="en-GB" sz="1600" dirty="0">
                <a:latin typeface="HelveticaNeueLT Pro 57 Cn" pitchFamily="34" charset="-18"/>
                <a:cs typeface="Times New Roman"/>
              </a:rPr>
              <a:t>Inlet pressure (40) / 4 bar</a:t>
            </a:r>
            <a:endParaRPr lang="sl-SI" sz="1600" dirty="0">
              <a:latin typeface="HelveticaNeueLT Pro 57 Cn" pitchFamily="34" charset="-18"/>
            </a:endParaRPr>
          </a:p>
          <a:p>
            <a:pPr marL="742950" lvl="1" indent="-285750">
              <a:lnSpc>
                <a:spcPct val="150000"/>
              </a:lnSpc>
              <a:buFont typeface="Wingdings"/>
              <a:buChar char=""/>
            </a:pPr>
            <a:r>
              <a:rPr lang="en-GB" sz="1600" dirty="0">
                <a:latin typeface="HelveticaNeueLT Pro 57 Cn" pitchFamily="34" charset="-18"/>
                <a:cs typeface="Times New Roman"/>
              </a:rPr>
              <a:t>Capacity of 10.000 Nm3/h of natural gas</a:t>
            </a:r>
            <a:endParaRPr lang="sl-SI" sz="1600" dirty="0">
              <a:latin typeface="HelveticaNeueLT Pro 57 Cn" pitchFamily="34" charset="-18"/>
            </a:endParaRPr>
          </a:p>
          <a:p>
            <a:pPr marL="742950" lvl="1" indent="-285750">
              <a:lnSpc>
                <a:spcPct val="150000"/>
              </a:lnSpc>
              <a:buFont typeface="Wingdings"/>
              <a:buChar char=""/>
            </a:pPr>
            <a:r>
              <a:rPr lang="en-GB" sz="1600" dirty="0">
                <a:latin typeface="HelveticaNeueLT Pro 57 Cn" pitchFamily="34" charset="-18"/>
                <a:cs typeface="Times New Roman"/>
              </a:rPr>
              <a:t>Distribution by location</a:t>
            </a:r>
            <a:endParaRPr lang="sl-SI" sz="1600" dirty="0">
              <a:latin typeface="HelveticaNeueLT Pro 57 Cn" pitchFamily="34" charset="-18"/>
            </a:endParaRPr>
          </a:p>
          <a:p>
            <a:pPr marL="342900" lvl="0" indent="-342900">
              <a:lnSpc>
                <a:spcPct val="150000"/>
              </a:lnSpc>
              <a:buFont typeface="Symbol"/>
              <a:buChar char=""/>
            </a:pPr>
            <a:r>
              <a:rPr lang="en-GB" b="1" dirty="0" smtClean="0">
                <a:latin typeface="HelveticaNeueLT Pro 57 Cn" pitchFamily="34" charset="-18"/>
                <a:cs typeface="Times New Roman"/>
              </a:rPr>
              <a:t>Connection to the electrical network</a:t>
            </a:r>
            <a:endParaRPr lang="sl-SI" b="1" dirty="0" smtClean="0">
              <a:latin typeface="HelveticaNeueLT Pro 57 Cn" pitchFamily="34" charset="-18"/>
            </a:endParaRPr>
          </a:p>
          <a:p>
            <a:pPr marL="742950" lvl="1" indent="-285750">
              <a:lnSpc>
                <a:spcPct val="150000"/>
              </a:lnSpc>
              <a:buFont typeface="Wingdings"/>
              <a:buChar char=""/>
            </a:pPr>
            <a:r>
              <a:rPr lang="en-GB" sz="1600" dirty="0" smtClean="0">
                <a:latin typeface="HelveticaNeueLT Pro 57 Cn" pitchFamily="34" charset="-18"/>
                <a:cs typeface="Times New Roman"/>
              </a:rPr>
              <a:t>Voltage at the 20 kV supply</a:t>
            </a:r>
            <a:endParaRPr lang="sl-SI" sz="1600" dirty="0" smtClean="0">
              <a:latin typeface="HelveticaNeueLT Pro 57 Cn" pitchFamily="34" charset="-18"/>
            </a:endParaRPr>
          </a:p>
          <a:p>
            <a:pPr marL="742950" lvl="1" indent="-285750">
              <a:lnSpc>
                <a:spcPct val="150000"/>
              </a:lnSpc>
              <a:buFont typeface="Wingdings"/>
              <a:buChar char=""/>
            </a:pPr>
            <a:r>
              <a:rPr lang="en-GB" sz="1600" dirty="0" smtClean="0">
                <a:latin typeface="HelveticaNeueLT Pro 57 Cn" pitchFamily="34" charset="-18"/>
                <a:cs typeface="Times New Roman"/>
              </a:rPr>
              <a:t>Connection power max. 8 MW</a:t>
            </a:r>
            <a:endParaRPr lang="sl-SI" sz="1600" dirty="0" smtClean="0">
              <a:latin typeface="HelveticaNeueLT Pro 57 Cn" pitchFamily="34" charset="-18"/>
            </a:endParaRPr>
          </a:p>
          <a:p>
            <a:pPr marL="742950" lvl="1" indent="-285750">
              <a:lnSpc>
                <a:spcPct val="150000"/>
              </a:lnSpc>
              <a:buFont typeface="Wingdings"/>
              <a:buChar char=""/>
            </a:pPr>
            <a:r>
              <a:rPr lang="en-GB" sz="1600" dirty="0" smtClean="0">
                <a:latin typeface="HelveticaNeueLT Pro 57 Cn" pitchFamily="34" charset="-18"/>
                <a:cs typeface="Times New Roman"/>
              </a:rPr>
              <a:t>Two power supply cables (2MW and 6 MW)</a:t>
            </a:r>
            <a:endParaRPr lang="sl-SI" sz="1600" dirty="0" smtClean="0">
              <a:latin typeface="HelveticaNeueLT Pro 57 Cn" pitchFamily="34" charset="-1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zgoraj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776"/>
            <a:ext cx="9144000" cy="94298"/>
          </a:xfrm>
          <a:prstGeom prst="rect">
            <a:avLst/>
          </a:prstGeom>
        </p:spPr>
      </p:pic>
      <p:pic>
        <p:nvPicPr>
          <p:cNvPr id="7" name="Slika 6" descr="spodaj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35774"/>
            <a:ext cx="9144000" cy="94298"/>
          </a:xfrm>
          <a:prstGeom prst="rect">
            <a:avLst/>
          </a:prstGeom>
        </p:spPr>
      </p:pic>
      <p:sp>
        <p:nvSpPr>
          <p:cNvPr id="6" name="Pravokotnik 5"/>
          <p:cNvSpPr/>
          <p:nvPr/>
        </p:nvSpPr>
        <p:spPr>
          <a:xfrm>
            <a:off x="881592" y="771550"/>
            <a:ext cx="7650848" cy="3970318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342900" lvl="0" indent="-342900">
              <a:lnSpc>
                <a:spcPct val="150000"/>
              </a:lnSpc>
              <a:buFont typeface="Symbol"/>
              <a:buChar char=""/>
            </a:pPr>
            <a:r>
              <a:rPr lang="en-GB" b="1" dirty="0" smtClean="0">
                <a:latin typeface="HelveticaNeueLT Pro 57 Cn" pitchFamily="34" charset="-18"/>
                <a:cs typeface="Times New Roman"/>
              </a:rPr>
              <a:t>Connection </a:t>
            </a:r>
            <a:r>
              <a:rPr lang="en-GB" b="1" dirty="0">
                <a:latin typeface="HelveticaNeueLT Pro 57 Cn" pitchFamily="34" charset="-18"/>
                <a:cs typeface="Times New Roman"/>
              </a:rPr>
              <a:t>to the telephone network</a:t>
            </a:r>
            <a:endParaRPr lang="sl-SI" b="1" dirty="0">
              <a:latin typeface="HelveticaNeueLT Pro 57 Cn" pitchFamily="34" charset="-18"/>
            </a:endParaRPr>
          </a:p>
          <a:p>
            <a:pPr marL="342900" lvl="0" indent="-342900">
              <a:lnSpc>
                <a:spcPct val="150000"/>
              </a:lnSpc>
              <a:buFont typeface="Symbol"/>
              <a:buChar char=""/>
            </a:pPr>
            <a:r>
              <a:rPr lang="en-GB" b="1" dirty="0">
                <a:latin typeface="HelveticaNeueLT Pro 57 Cn" pitchFamily="34" charset="-18"/>
                <a:cs typeface="Times New Roman"/>
              </a:rPr>
              <a:t>2 road connections</a:t>
            </a:r>
            <a:endParaRPr lang="sl-SI" b="1" dirty="0">
              <a:latin typeface="HelveticaNeueLT Pro 57 Cn" pitchFamily="34" charset="-18"/>
            </a:endParaRPr>
          </a:p>
          <a:p>
            <a:pPr marL="342900" lvl="0" indent="-342900">
              <a:lnSpc>
                <a:spcPct val="150000"/>
              </a:lnSpc>
              <a:buFont typeface="Symbol"/>
              <a:buChar char=""/>
            </a:pPr>
            <a:r>
              <a:rPr lang="en-GB" b="1" dirty="0">
                <a:latin typeface="HelveticaNeueLT Pro 57 Cn" pitchFamily="34" charset="-18"/>
                <a:cs typeface="Times New Roman"/>
              </a:rPr>
              <a:t>Rail tracks</a:t>
            </a:r>
            <a:endParaRPr lang="sl-SI" b="1" dirty="0">
              <a:latin typeface="HelveticaNeueLT Pro 57 Cn" pitchFamily="34" charset="-18"/>
            </a:endParaRPr>
          </a:p>
          <a:p>
            <a:pPr marL="742950" lvl="1" indent="-285750">
              <a:lnSpc>
                <a:spcPct val="150000"/>
              </a:lnSpc>
              <a:buFont typeface="Wingdings"/>
              <a:buChar char=""/>
            </a:pPr>
            <a:r>
              <a:rPr lang="en-GB" sz="1600" dirty="0">
                <a:latin typeface="HelveticaNeueLT Pro 57 Cn" pitchFamily="34" charset="-18"/>
                <a:cs typeface="Times New Roman"/>
              </a:rPr>
              <a:t>Five industrial rail tracks with interconnections (switches) throughout the entire area in the direction from West to East in total length of 3km.</a:t>
            </a:r>
            <a:endParaRPr lang="sl-SI" sz="1600" dirty="0">
              <a:latin typeface="HelveticaNeueLT Pro 57 Cn" pitchFamily="34" charset="-18"/>
            </a:endParaRPr>
          </a:p>
          <a:p>
            <a:pPr marL="742950" lvl="1" indent="-285750">
              <a:lnSpc>
                <a:spcPct val="150000"/>
              </a:lnSpc>
              <a:buFont typeface="Wingdings"/>
              <a:buChar char=""/>
            </a:pPr>
            <a:r>
              <a:rPr lang="en-GB" sz="1600" dirty="0">
                <a:latin typeface="HelveticaNeueLT Pro 57 Cn" pitchFamily="34" charset="-18"/>
                <a:cs typeface="Times New Roman"/>
              </a:rPr>
              <a:t>Direct connection with the railway station </a:t>
            </a:r>
            <a:r>
              <a:rPr lang="en-GB" sz="1600" dirty="0" err="1">
                <a:latin typeface="HelveticaNeueLT Pro 57 Cn" pitchFamily="34" charset="-18"/>
                <a:cs typeface="Times New Roman"/>
              </a:rPr>
              <a:t>Ormož</a:t>
            </a:r>
            <a:r>
              <a:rPr lang="en-GB" sz="1600" dirty="0">
                <a:latin typeface="HelveticaNeueLT Pro 57 Cn" pitchFamily="34" charset="-18"/>
                <a:cs typeface="Times New Roman"/>
              </a:rPr>
              <a:t> and the </a:t>
            </a:r>
            <a:r>
              <a:rPr lang="en-GB" sz="1600" dirty="0" smtClean="0">
                <a:latin typeface="HelveticaNeueLT Pro 57 Cn" pitchFamily="34" charset="-18"/>
                <a:cs typeface="Times New Roman"/>
              </a:rPr>
              <a:t>Koper-Ljubljana-</a:t>
            </a:r>
            <a:r>
              <a:rPr lang="en-GB" sz="1600" dirty="0" err="1" smtClean="0">
                <a:latin typeface="HelveticaNeueLT Pro 57 Cn" pitchFamily="34" charset="-18"/>
                <a:cs typeface="Times New Roman"/>
              </a:rPr>
              <a:t>Ormož</a:t>
            </a:r>
            <a:r>
              <a:rPr lang="en-GB" sz="1600" dirty="0" smtClean="0">
                <a:latin typeface="HelveticaNeueLT Pro 57 Cn" pitchFamily="34" charset="-18"/>
                <a:cs typeface="Times New Roman"/>
              </a:rPr>
              <a:t>-</a:t>
            </a:r>
            <a:r>
              <a:rPr lang="en-GB" sz="1600" dirty="0" err="1" smtClean="0">
                <a:latin typeface="HelveticaNeueLT Pro 57 Cn" pitchFamily="34" charset="-18"/>
                <a:cs typeface="Times New Roman"/>
              </a:rPr>
              <a:t>Murska</a:t>
            </a:r>
            <a:r>
              <a:rPr lang="sl-SI" sz="1600" dirty="0" smtClean="0">
                <a:latin typeface="HelveticaNeueLT Pro 57 Cn" pitchFamily="34" charset="-18"/>
                <a:cs typeface="Times New Roman"/>
              </a:rPr>
              <a:t> </a:t>
            </a:r>
            <a:r>
              <a:rPr lang="en-GB" sz="1600" dirty="0" err="1" smtClean="0">
                <a:latin typeface="HelveticaNeueLT Pro 57 Cn" pitchFamily="34" charset="-18"/>
                <a:cs typeface="Times New Roman"/>
              </a:rPr>
              <a:t>Sobota</a:t>
            </a:r>
            <a:r>
              <a:rPr lang="en-GB" sz="1600" dirty="0" smtClean="0">
                <a:latin typeface="HelveticaNeueLT Pro 57 Cn" pitchFamily="34" charset="-18"/>
                <a:cs typeface="Times New Roman"/>
              </a:rPr>
              <a:t>-Budapest </a:t>
            </a:r>
            <a:r>
              <a:rPr lang="en-GB" sz="1600" dirty="0">
                <a:latin typeface="HelveticaNeueLT Pro 57 Cn" pitchFamily="34" charset="-18"/>
                <a:cs typeface="Times New Roman"/>
              </a:rPr>
              <a:t>route, or from </a:t>
            </a:r>
            <a:r>
              <a:rPr lang="en-GB" sz="1600" dirty="0" err="1">
                <a:latin typeface="HelveticaNeueLT Pro 57 Cn" pitchFamily="34" charset="-18"/>
                <a:cs typeface="Times New Roman"/>
              </a:rPr>
              <a:t>Ormož</a:t>
            </a:r>
            <a:r>
              <a:rPr lang="en-GB" sz="1600" dirty="0">
                <a:latin typeface="HelveticaNeueLT Pro 57 Cn" pitchFamily="34" charset="-18"/>
                <a:cs typeface="Times New Roman"/>
              </a:rPr>
              <a:t> further towards </a:t>
            </a:r>
            <a:r>
              <a:rPr lang="en-GB" sz="1600" dirty="0" err="1">
                <a:latin typeface="HelveticaNeueLT Pro 57 Cn" pitchFamily="34" charset="-18"/>
                <a:cs typeface="Times New Roman"/>
              </a:rPr>
              <a:t>Čakovec</a:t>
            </a:r>
            <a:r>
              <a:rPr lang="en-GB" sz="1600" dirty="0">
                <a:latin typeface="HelveticaNeueLT Pro 57 Cn" pitchFamily="34" charset="-18"/>
                <a:cs typeface="Times New Roman"/>
              </a:rPr>
              <a:t>, Zagreb or Beograd.</a:t>
            </a:r>
            <a:endParaRPr lang="sl-SI" sz="1600" dirty="0">
              <a:latin typeface="HelveticaNeueLT Pro 57 Cn" pitchFamily="34" charset="-18"/>
            </a:endParaRPr>
          </a:p>
          <a:p>
            <a:pPr marL="342900" lvl="0" indent="-342900">
              <a:lnSpc>
                <a:spcPct val="150000"/>
              </a:lnSpc>
              <a:buFont typeface="Symbol"/>
              <a:buChar char=""/>
            </a:pPr>
            <a:r>
              <a:rPr lang="en-GB" b="1" dirty="0">
                <a:latin typeface="HelveticaNeueLT Pro 57 Cn" pitchFamily="34" charset="-18"/>
                <a:cs typeface="Times New Roman"/>
              </a:rPr>
              <a:t>Scales</a:t>
            </a:r>
            <a:endParaRPr lang="sl-SI" b="1" dirty="0">
              <a:latin typeface="HelveticaNeueLT Pro 57 Cn" pitchFamily="34" charset="-18"/>
            </a:endParaRPr>
          </a:p>
          <a:p>
            <a:pPr marL="742950" lvl="1" indent="-285750">
              <a:lnSpc>
                <a:spcPct val="150000"/>
              </a:lnSpc>
              <a:buFont typeface="Wingdings"/>
              <a:buChar char=""/>
            </a:pPr>
            <a:r>
              <a:rPr lang="en-GB" sz="1600" dirty="0">
                <a:latin typeface="HelveticaNeueLT Pro 57 Cn" pitchFamily="34" charset="-18"/>
                <a:cs typeface="Times New Roman"/>
              </a:rPr>
              <a:t>Road 3 x 60 t (6 bridges)</a:t>
            </a:r>
            <a:endParaRPr lang="sl-SI" sz="1600" dirty="0">
              <a:latin typeface="HelveticaNeueLT Pro 57 Cn" pitchFamily="34" charset="-18"/>
            </a:endParaRPr>
          </a:p>
          <a:p>
            <a:pPr marL="742950" lvl="1" indent="-285750">
              <a:lnSpc>
                <a:spcPct val="150000"/>
              </a:lnSpc>
              <a:buFont typeface="Wingdings"/>
              <a:buChar char=""/>
            </a:pPr>
            <a:r>
              <a:rPr lang="en-GB" sz="1600" dirty="0">
                <a:latin typeface="HelveticaNeueLT Pro 57 Cn" pitchFamily="34" charset="-18"/>
                <a:cs typeface="Times New Roman"/>
              </a:rPr>
              <a:t>Railway 1 x 100 t (2 bridges)</a:t>
            </a:r>
            <a:endParaRPr lang="sl-SI" sz="1600" dirty="0">
              <a:effectLst/>
              <a:latin typeface="HelveticaNeueLT Pro 57 Cn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791545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zgoraj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776"/>
            <a:ext cx="9144000" cy="94298"/>
          </a:xfrm>
          <a:prstGeom prst="rect">
            <a:avLst/>
          </a:prstGeom>
        </p:spPr>
      </p:pic>
      <p:pic>
        <p:nvPicPr>
          <p:cNvPr id="7" name="Slika 6" descr="spodaj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35774"/>
            <a:ext cx="9144000" cy="94298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064890" y="422221"/>
            <a:ext cx="5172295" cy="2143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GB" b="1" dirty="0">
                <a:latin typeface="HelveticaNeueLT Pro 57 Cn" pitchFamily="34" charset="-18"/>
              </a:rPr>
              <a:t>Logistic – Business - Production </a:t>
            </a:r>
            <a:r>
              <a:rPr lang="en-GB" b="1" dirty="0" smtClean="0">
                <a:latin typeface="HelveticaNeueLT Pro 57 Cn" pitchFamily="34" charset="-18"/>
              </a:rPr>
              <a:t>fa</a:t>
            </a:r>
            <a:r>
              <a:rPr lang="sl-SI" b="1" dirty="0" smtClean="0">
                <a:latin typeface="HelveticaNeueLT Pro 57 Cn" pitchFamily="34" charset="-18"/>
              </a:rPr>
              <a:t>c</a:t>
            </a:r>
            <a:r>
              <a:rPr lang="en-GB" b="1" dirty="0" err="1" smtClean="0">
                <a:latin typeface="HelveticaNeueLT Pro 57 Cn" pitchFamily="34" charset="-18"/>
              </a:rPr>
              <a:t>ility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NeueLT Pro 57 Cn" pitchFamily="34" charset="-18"/>
              <a:ea typeface="+mj-ea"/>
              <a:cs typeface="+mj-cs"/>
            </a:endParaRPr>
          </a:p>
        </p:txBody>
      </p:sp>
      <p:pic>
        <p:nvPicPr>
          <p:cNvPr id="4098" name="Slika 2" descr="C:\Users\bostjan\AppData\Local\Microsoft\Windows\INetCache\Content.Word\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380" y="790023"/>
            <a:ext cx="6840000" cy="4076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zgoraj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776"/>
            <a:ext cx="9144000" cy="94298"/>
          </a:xfrm>
          <a:prstGeom prst="rect">
            <a:avLst/>
          </a:prstGeom>
        </p:spPr>
      </p:pic>
      <p:pic>
        <p:nvPicPr>
          <p:cNvPr id="7" name="Slika 6" descr="spodaj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35774"/>
            <a:ext cx="9144000" cy="94298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064890" y="467226"/>
            <a:ext cx="5172295" cy="2143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GB" b="1" dirty="0">
                <a:latin typeface="HelveticaNeueLT Pro 57 Cn" pitchFamily="34" charset="-18"/>
              </a:rPr>
              <a:t>Starch factory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NeueLT Pro 57 Cn" pitchFamily="34" charset="-18"/>
              <a:ea typeface="+mj-ea"/>
              <a:cs typeface="+mj-cs"/>
            </a:endParaRPr>
          </a:p>
        </p:txBody>
      </p:sp>
      <p:pic>
        <p:nvPicPr>
          <p:cNvPr id="5122" name="Slika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380" y="998285"/>
            <a:ext cx="6840000" cy="386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zgoraj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776"/>
            <a:ext cx="9144000" cy="94298"/>
          </a:xfrm>
          <a:prstGeom prst="rect">
            <a:avLst/>
          </a:prstGeom>
        </p:spPr>
      </p:pic>
      <p:pic>
        <p:nvPicPr>
          <p:cNvPr id="7" name="Slika 6" descr="spodaj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35774"/>
            <a:ext cx="9144000" cy="94298"/>
          </a:xfrm>
          <a:prstGeom prst="rect">
            <a:avLst/>
          </a:prstGeom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6" y="-1321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altLang="sl-SI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" y="-118767"/>
            <a:ext cx="184731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sl-SI" altLang="sl-SI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sl-SI" altLang="sl-SI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altLang="sl-SI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2412243" y="3749947"/>
            <a:ext cx="17549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altLang="sl-SI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altLang="sl-SI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205451" y="607219"/>
            <a:ext cx="5172295" cy="2143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sz="2000" b="1" dirty="0">
                <a:latin typeface="HelveticaNeueLT Pro 57 Cn" pitchFamily="34" charset="-18"/>
              </a:rPr>
              <a:t>Extending to nearby</a:t>
            </a:r>
            <a:endParaRPr lang="sl-SI" sz="2000" dirty="0">
              <a:latin typeface="HelveticaNeueLT Pro 57 Cn" pitchFamily="34" charset="-18"/>
            </a:endParaRPr>
          </a:p>
        </p:txBody>
      </p:sp>
      <p:sp>
        <p:nvSpPr>
          <p:cNvPr id="10" name="Pravokotnik 9"/>
          <p:cNvSpPr/>
          <p:nvPr/>
        </p:nvSpPr>
        <p:spPr>
          <a:xfrm>
            <a:off x="1205451" y="980047"/>
            <a:ext cx="65257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latin typeface="HelveticaNeueLT Pro 57 Cn" pitchFamily="34" charset="-18"/>
              </a:rPr>
              <a:t>In </a:t>
            </a:r>
            <a:r>
              <a:rPr lang="en-GB" sz="1600" dirty="0" smtClean="0">
                <a:latin typeface="HelveticaNeueLT Pro 57 Cn" pitchFamily="34" charset="-18"/>
              </a:rPr>
              <a:t>particular, </a:t>
            </a:r>
            <a:r>
              <a:rPr lang="en-GB" sz="1600" dirty="0">
                <a:latin typeface="HelveticaNeueLT Pro 57 Cn" pitchFamily="34" charset="-18"/>
              </a:rPr>
              <a:t>we would like to expose the possibility of extending to nearby, where, according to the spatial plan OPN, the envisaged economic zone.</a:t>
            </a:r>
            <a:endParaRPr lang="sl-SI" sz="1600" dirty="0">
              <a:latin typeface="HelveticaNeueLT Pro 57 Cn" pitchFamily="34" charset="-18"/>
            </a:endParaRPr>
          </a:p>
        </p:txBody>
      </p:sp>
      <p:pic>
        <p:nvPicPr>
          <p:cNvPr id="6145" name="Slika 3" descr="01_območj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235" y="1794251"/>
            <a:ext cx="4275000" cy="3027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2"/>
          <p:cNvSpPr>
            <a:spLocks noChangeArrowheads="1"/>
          </p:cNvSpPr>
          <p:nvPr/>
        </p:nvSpPr>
        <p:spPr bwMode="auto">
          <a:xfrm>
            <a:off x="4002823" y="1833910"/>
            <a:ext cx="1116013" cy="654050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3" name="AutoShape 3"/>
          <p:cNvSpPr>
            <a:spLocks noChangeArrowheads="1"/>
          </p:cNvSpPr>
          <p:nvPr/>
        </p:nvSpPr>
        <p:spPr bwMode="auto">
          <a:xfrm rot="1371884">
            <a:off x="3578476" y="1683555"/>
            <a:ext cx="568563" cy="217487"/>
          </a:xfrm>
          <a:prstGeom prst="rightArrow">
            <a:avLst>
              <a:gd name="adj1" fmla="val 50000"/>
              <a:gd name="adj2" fmla="val 68796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altLang="sl-SI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sl-SI" altLang="sl-SI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sl-SI" altLang="sl-SI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altLang="sl-SI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l-SI"/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0" y="36480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altLang="sl-SI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altLang="sl-SI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zgoraj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776"/>
            <a:ext cx="9144000" cy="94298"/>
          </a:xfrm>
          <a:prstGeom prst="rect">
            <a:avLst/>
          </a:prstGeom>
        </p:spPr>
      </p:pic>
      <p:pic>
        <p:nvPicPr>
          <p:cNvPr id="7" name="Slika 6" descr="spodaj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35774"/>
            <a:ext cx="9144000" cy="94298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543" y="286487"/>
            <a:ext cx="3276767" cy="4670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Slika 2" descr="C:\Users\bostjan\AppData\Local\Microsoft\Windows\INetCache\Content.Word\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6855" y="286487"/>
            <a:ext cx="2453723" cy="1462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6855" y="1824289"/>
            <a:ext cx="2464499" cy="1322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0" b="2641"/>
          <a:stretch/>
        </p:blipFill>
        <p:spPr bwMode="auto">
          <a:xfrm>
            <a:off x="3266855" y="3204000"/>
            <a:ext cx="2475275" cy="17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520</TotalTime>
  <Words>476</Words>
  <Application>Microsoft Office PowerPoint</Application>
  <PresentationFormat>Diaprojekcija na zaslonu (16:9)</PresentationFormat>
  <Paragraphs>62</Paragraphs>
  <Slides>15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15</vt:i4>
      </vt:variant>
    </vt:vector>
  </HeadingPairs>
  <TitlesOfParts>
    <vt:vector size="16" baseType="lpstr">
      <vt:lpstr>Officeova tema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Diapozitiv 1</dc:title>
  <dc:creator>fricko</dc:creator>
  <cp:lastModifiedBy>Uporabnik</cp:lastModifiedBy>
  <cp:revision>41</cp:revision>
  <dcterms:created xsi:type="dcterms:W3CDTF">2016-10-18T18:32:46Z</dcterms:created>
  <dcterms:modified xsi:type="dcterms:W3CDTF">2021-09-23T15:05:40Z</dcterms:modified>
</cp:coreProperties>
</file>